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38" r:id="rId2"/>
    <p:sldId id="302" r:id="rId3"/>
    <p:sldId id="367" r:id="rId4"/>
    <p:sldId id="368" r:id="rId5"/>
    <p:sldId id="354" r:id="rId6"/>
    <p:sldId id="434" r:id="rId7"/>
    <p:sldId id="435" r:id="rId8"/>
    <p:sldId id="339" r:id="rId9"/>
    <p:sldId id="341" r:id="rId10"/>
    <p:sldId id="369" r:id="rId11"/>
    <p:sldId id="370" r:id="rId12"/>
    <p:sldId id="371" r:id="rId13"/>
    <p:sldId id="436" r:id="rId14"/>
    <p:sldId id="343" r:id="rId15"/>
    <p:sldId id="374" r:id="rId16"/>
    <p:sldId id="375" r:id="rId17"/>
    <p:sldId id="376" r:id="rId18"/>
    <p:sldId id="377" r:id="rId19"/>
    <p:sldId id="373" r:id="rId20"/>
    <p:sldId id="379" r:id="rId21"/>
    <p:sldId id="437" r:id="rId22"/>
    <p:sldId id="346" r:id="rId23"/>
    <p:sldId id="381" r:id="rId24"/>
    <p:sldId id="382" r:id="rId25"/>
    <p:sldId id="383" r:id="rId26"/>
    <p:sldId id="384" r:id="rId27"/>
    <p:sldId id="347" r:id="rId28"/>
    <p:sldId id="348" r:id="rId29"/>
    <p:sldId id="385" r:id="rId30"/>
    <p:sldId id="386" r:id="rId31"/>
    <p:sldId id="438" r:id="rId32"/>
    <p:sldId id="388" r:id="rId33"/>
    <p:sldId id="349" r:id="rId34"/>
    <p:sldId id="350" r:id="rId35"/>
    <p:sldId id="389" r:id="rId36"/>
    <p:sldId id="439" r:id="rId37"/>
    <p:sldId id="391" r:id="rId38"/>
    <p:sldId id="351" r:id="rId39"/>
    <p:sldId id="393" r:id="rId40"/>
    <p:sldId id="359" r:id="rId41"/>
    <p:sldId id="360" r:id="rId42"/>
    <p:sldId id="432" r:id="rId43"/>
    <p:sldId id="433" r:id="rId44"/>
    <p:sldId id="394" r:id="rId45"/>
    <p:sldId id="395" r:id="rId46"/>
    <p:sldId id="396" r:id="rId47"/>
    <p:sldId id="397" r:id="rId48"/>
    <p:sldId id="357" r:id="rId49"/>
    <p:sldId id="366" r:id="rId50"/>
    <p:sldId id="361" r:id="rId51"/>
    <p:sldId id="440" r:id="rId52"/>
    <p:sldId id="398" r:id="rId53"/>
    <p:sldId id="400" r:id="rId54"/>
    <p:sldId id="441" r:id="rId55"/>
    <p:sldId id="442" r:id="rId56"/>
    <p:sldId id="43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2" autoAdjust="0"/>
    <p:restoredTop sz="95214" autoAdjust="0"/>
  </p:normalViewPr>
  <p:slideViewPr>
    <p:cSldViewPr snapToGrid="0">
      <p:cViewPr varScale="1">
        <p:scale>
          <a:sx n="88" d="100"/>
          <a:sy n="88" d="100"/>
        </p:scale>
        <p:origin x="5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9CE82-8B9B-4E61-AE0F-666FECB585AA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F6143-E4A6-4E3B-9160-A9EC24B96A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40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45ECE-1B26-487A-8FD8-26AF7B42D03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55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6143-E4A6-4E3B-9160-A9EC24B96A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6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* </a:t>
            </a:r>
          </a:p>
          <a:p>
            <a:r>
              <a:rPr lang="en-US" altLang="ko-KR" dirty="0"/>
              <a:t>  FROM TB_PRD </a:t>
            </a:r>
          </a:p>
          <a:p>
            <a:r>
              <a:rPr lang="en-US" altLang="ko-KR" dirty="0"/>
              <a:t> WHERE PRD_TYPE NOT IN ('</a:t>
            </a:r>
            <a:r>
              <a:rPr lang="ko-KR" altLang="en-US" dirty="0"/>
              <a:t>가전</a:t>
            </a:r>
            <a:r>
              <a:rPr lang="en-US" altLang="ko-KR" dirty="0"/>
              <a:t>' , NULL ,  '</a:t>
            </a:r>
            <a:r>
              <a:rPr lang="ko-KR" altLang="en-US" dirty="0"/>
              <a:t>욕실용품</a:t>
            </a:r>
            <a:r>
              <a:rPr lang="en-US" altLang="ko-KR" dirty="0"/>
              <a:t>' , '</a:t>
            </a:r>
            <a:r>
              <a:rPr lang="ko-KR" altLang="en-US" dirty="0"/>
              <a:t>스마트폰</a:t>
            </a:r>
            <a:r>
              <a:rPr lang="en-US" altLang="ko-KR" dirty="0"/>
              <a:t>' ) ;</a:t>
            </a:r>
          </a:p>
          <a:p>
            <a:endParaRPr lang="en-US" altLang="ko-KR" dirty="0"/>
          </a:p>
          <a:p>
            <a:r>
              <a:rPr lang="en-US" altLang="ko-KR" dirty="0"/>
              <a:t>SELECT * </a:t>
            </a:r>
          </a:p>
          <a:p>
            <a:r>
              <a:rPr lang="en-US" altLang="ko-KR" dirty="0"/>
              <a:t>  FROM TB_PRD </a:t>
            </a:r>
          </a:p>
          <a:p>
            <a:r>
              <a:rPr lang="en-US" altLang="ko-KR" dirty="0"/>
              <a:t> WHERE PRD_TYPE != '</a:t>
            </a:r>
            <a:r>
              <a:rPr lang="ko-KR" altLang="en-US" dirty="0"/>
              <a:t>가전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   AND PRD_TYPE != NULL </a:t>
            </a:r>
          </a:p>
          <a:p>
            <a:r>
              <a:rPr lang="en-US" altLang="ko-KR" dirty="0"/>
              <a:t>   AND PRD_TYPE != '</a:t>
            </a:r>
            <a:r>
              <a:rPr lang="ko-KR" altLang="en-US" dirty="0"/>
              <a:t>욕실용품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   AND PRD_TYPE != '</a:t>
            </a:r>
            <a:r>
              <a:rPr lang="ko-KR" altLang="en-US" dirty="0"/>
              <a:t>스마트폰</a:t>
            </a:r>
            <a:r>
              <a:rPr lang="en-US" altLang="ko-KR" dirty="0"/>
              <a:t>';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6143-E4A6-4E3B-9160-A9EC24B96A6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1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6143-E4A6-4E3B-9160-A9EC24B96A6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38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6143-E4A6-4E3B-9160-A9EC24B96A6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0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6143-E4A6-4E3B-9160-A9EC24B96A6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444CC-DC15-06EF-1E30-A45E5F043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8FB725-7F9B-2C22-C2B6-F463CBBA2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B01B0-880D-EBD5-0B20-9E07AAD3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60258-B881-17DD-AEA8-C7F47F0B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5D37-8BB8-E1A1-00DE-4FAA2FB8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51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0EF5C-F366-09C3-FD80-0764BBE4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48383-10F2-6801-218C-D3DB1B83D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20436-67AC-D1E9-27AB-2EF49F51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7848D-D6ED-4432-6799-9DFB1857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915CC-23B5-CA2B-72E2-EDBCD2D5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40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2AF0A8-B4FA-8122-EC5F-97D6409BD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312348-0230-B1B7-F47A-9501BBD02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52EC7-CC53-118A-2FFA-D62CFDEE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887E-47BB-F6A0-5A20-8F6FA4DB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51836D-3D16-625F-515F-1EB18E88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632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430B1-7BF4-D83A-71C3-DA5BB3E4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9E94C-73E2-C292-6453-A1555CCEB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60794-F974-9C0B-A3A1-07D31C51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5FE893-2282-F0B3-4D72-4BABF82DC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27F61-37DB-7F99-ACD3-747FAD36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73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A15B3-37E4-DCE0-6F54-7C31E619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AE098-24C6-E17B-449A-421948C5B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45E0C1-D745-CED4-E8C7-5423EBB9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0CC0F-240C-4CB4-1E96-39678483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A2127-3D06-8F58-8D84-678C9B22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7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90B65-B5DA-312C-2FAA-BEEECC3C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EE821-962C-6745-A8C2-937C91928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DEF4D-06E1-7191-4A80-0B90F0CA3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1A2870-1B20-7755-A3F7-8682CB36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A8C373-A8A7-3021-8CF6-310F9786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54DAD6-5307-67BA-E6D2-C267C303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43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8BF6C-96DD-5A4A-8F1E-A0393838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696B49-1D87-21D0-9FA6-8015D336E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CC6C11-90C2-BE07-20C5-153EB889F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40F6D6-E846-3D16-E075-B4A4E586F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DDF6F0-01BE-97C8-0072-AAC2A206F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96F8BF-B4DE-919F-9AFF-6AF1B59F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EBC19F-4984-57FC-6B5D-3AFE4B46B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ECD026-7B55-ADD0-2890-468364E7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1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8DC32-3259-6369-E8E4-E1EFE06A3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89E1FB-F725-CB13-7E37-1F7811982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6B855A-2F37-D798-CB38-555658E1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467A9F-E84D-ED42-1FAA-C0DDF4BD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41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6FB3AB-1903-525E-C287-42798A51C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C17BA7-8EBF-696F-ABF4-D3467D15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D46680-014C-B000-2B04-EFAFEB40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1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33061-981C-B64E-0B6F-F5CBCB0C7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C6B3D-2EBC-7F41-09A7-5C9764E1C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939C0C-D95B-2056-D38D-9E2895471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D1BBC4-5529-0F36-8873-6E6810F4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5D2FB2-34EA-8737-F059-849C81C0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BB8EC2-CCEB-C616-AC3A-F77CF9C4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16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0D75C-5429-3751-580E-F125FE4E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7462C-ECF5-0582-83E1-5C6E2231D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144FA3-5303-BA99-A099-5586B7D44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0478AF-B3C4-2D90-D229-045442F6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CBA53-EC58-B99D-7BA5-87F4ED329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1D171D-735D-BBB8-9196-DA84096A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56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658D96-AFB2-B01D-3F60-E40AD7AE6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506D97-1C09-6740-BC8D-1F9550D8F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3E800-26EC-2201-147F-DD6705361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D2029-3F01-4B17-83F1-1A2BFAF12AF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D5A5FC-B340-D566-C539-A36FDFFEF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D7D69-F964-88DA-6DD7-868B50409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FA1D2-B4BB-481B-B5D8-902651343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7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1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0A1D921-0F74-3A65-3D8B-729DE3F2C0DB}"/>
              </a:ext>
            </a:extLst>
          </p:cNvPr>
          <p:cNvSpPr/>
          <p:nvPr/>
        </p:nvSpPr>
        <p:spPr>
          <a:xfrm>
            <a:off x="0" y="1"/>
            <a:ext cx="470722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C2092A-B5D2-4FEB-B761-3C9815DAA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467" y="3026839"/>
            <a:ext cx="2271353" cy="7976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latinLnBrk="0"/>
            <a:r>
              <a:rPr lang="en-US" altLang="ko-KR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FE161E-6E39-4433-8EE6-E762D1F96EA6}"/>
              </a:ext>
            </a:extLst>
          </p:cNvPr>
          <p:cNvSpPr txBox="1">
            <a:spLocks/>
          </p:cNvSpPr>
          <p:nvPr/>
        </p:nvSpPr>
        <p:spPr>
          <a:xfrm>
            <a:off x="5508240" y="1595039"/>
            <a:ext cx="6346763" cy="3661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altLang="ko-KR" sz="2300" b="1" dirty="0"/>
              <a:t>1. WHERE</a:t>
            </a:r>
            <a:r>
              <a:rPr lang="ko-KR" altLang="en-US" sz="2300" b="1" dirty="0"/>
              <a:t> 사용 이유와 원리 </a:t>
            </a:r>
            <a:endParaRPr lang="en-US" altLang="ko-KR" sz="2300" b="1" dirty="0"/>
          </a:p>
          <a:p>
            <a:pPr algn="l">
              <a:spcAft>
                <a:spcPts val="600"/>
              </a:spcAft>
            </a:pPr>
            <a:endParaRPr lang="en-US" altLang="ko-KR" sz="2300" b="1" dirty="0"/>
          </a:p>
          <a:p>
            <a:pPr algn="l">
              <a:spcAft>
                <a:spcPts val="600"/>
              </a:spcAft>
            </a:pPr>
            <a:r>
              <a:rPr lang="en-US" altLang="ko-KR" sz="2300" b="1" dirty="0"/>
              <a:t>2.</a:t>
            </a:r>
            <a:r>
              <a:rPr lang="en-US" altLang="ko-KR" sz="800" b="1" dirty="0"/>
              <a:t>. </a:t>
            </a:r>
            <a:r>
              <a:rPr lang="ko-KR" altLang="en-US" sz="2400" b="1" dirty="0"/>
              <a:t>비교조건 과 논리조건</a:t>
            </a:r>
            <a:endParaRPr lang="en-US" altLang="ko-KR" sz="2400" b="1" dirty="0"/>
          </a:p>
          <a:p>
            <a:pPr algn="l">
              <a:spcAft>
                <a:spcPts val="600"/>
              </a:spcAft>
            </a:pPr>
            <a:endParaRPr lang="en-US" altLang="ko-KR" sz="2300" b="1" dirty="0"/>
          </a:p>
          <a:p>
            <a:pPr algn="l">
              <a:spcAft>
                <a:spcPts val="600"/>
              </a:spcAft>
            </a:pPr>
            <a:r>
              <a:rPr lang="en-US" altLang="ko-KR" sz="2300" b="1" dirty="0"/>
              <a:t>3. </a:t>
            </a:r>
            <a:r>
              <a:rPr lang="ko-KR" altLang="en-US" sz="2300" b="1" dirty="0"/>
              <a:t>부정 연산 </a:t>
            </a:r>
            <a:r>
              <a:rPr lang="en-US" altLang="ko-KR" sz="2300" b="1" dirty="0"/>
              <a:t>(NOT)</a:t>
            </a:r>
          </a:p>
          <a:p>
            <a:pPr algn="l">
              <a:spcAft>
                <a:spcPts val="600"/>
              </a:spcAft>
            </a:pPr>
            <a:endParaRPr lang="en-US" altLang="ko-KR" sz="2300" b="1" dirty="0"/>
          </a:p>
          <a:p>
            <a:pPr algn="l">
              <a:spcAft>
                <a:spcPts val="600"/>
              </a:spcAft>
            </a:pPr>
            <a:r>
              <a:rPr lang="en-US" altLang="ko-KR" sz="2300" b="1" dirty="0"/>
              <a:t>4. NULL </a:t>
            </a:r>
            <a:r>
              <a:rPr lang="ko-KR" altLang="en-US" sz="2300" b="1" dirty="0"/>
              <a:t>조건 </a:t>
            </a:r>
            <a:endParaRPr lang="en-US" altLang="ko-KR" sz="2300" b="1" dirty="0"/>
          </a:p>
          <a:p>
            <a:pPr algn="l">
              <a:spcAft>
                <a:spcPts val="600"/>
              </a:spcAft>
            </a:pPr>
            <a:endParaRPr lang="en-US" altLang="ko-KR" sz="2300" b="1" dirty="0"/>
          </a:p>
          <a:p>
            <a:pPr algn="l">
              <a:spcAft>
                <a:spcPts val="600"/>
              </a:spcAft>
            </a:pPr>
            <a:r>
              <a:rPr lang="en-US" altLang="ko-KR" sz="2300" b="1" dirty="0"/>
              <a:t>5. IN</a:t>
            </a:r>
            <a:r>
              <a:rPr lang="ko-KR" altLang="en-US" sz="2300" b="1" dirty="0"/>
              <a:t> </a:t>
            </a:r>
            <a:r>
              <a:rPr lang="en-US" altLang="ko-KR" sz="2300" b="1" dirty="0"/>
              <a:t>/</a:t>
            </a:r>
            <a:r>
              <a:rPr lang="ko-KR" altLang="en-US" sz="2300" b="1" dirty="0"/>
              <a:t> </a:t>
            </a:r>
            <a:r>
              <a:rPr lang="en-US" altLang="ko-KR" sz="2300" b="1" dirty="0"/>
              <a:t>BETWEEN</a:t>
            </a:r>
            <a:r>
              <a:rPr lang="ko-KR" altLang="en-US" sz="2300" b="1" dirty="0"/>
              <a:t> </a:t>
            </a:r>
            <a:r>
              <a:rPr lang="en-US" altLang="ko-KR" sz="2300" b="1" dirty="0"/>
              <a:t>/</a:t>
            </a:r>
            <a:r>
              <a:rPr lang="ko-KR" altLang="en-US" sz="2300" b="1" dirty="0"/>
              <a:t> </a:t>
            </a:r>
            <a:r>
              <a:rPr lang="en-US" altLang="ko-KR" sz="2300" b="1" dirty="0"/>
              <a:t>LIKE</a:t>
            </a:r>
            <a:r>
              <a:rPr lang="ko-KR" altLang="en-US" sz="2300" b="1" dirty="0"/>
              <a:t> </a:t>
            </a:r>
            <a:r>
              <a:rPr lang="ko-KR" altLang="en-US" sz="2400" b="1" dirty="0"/>
              <a:t>조건 </a:t>
            </a:r>
            <a:r>
              <a:rPr lang="en-US" altLang="ko-KR" sz="2400" b="1" dirty="0"/>
              <a:t>(SQL </a:t>
            </a:r>
            <a:r>
              <a:rPr lang="ko-KR" altLang="en-US" sz="2400" b="1" dirty="0"/>
              <a:t>연산자</a:t>
            </a:r>
            <a:r>
              <a:rPr lang="en-US" altLang="ko-KR" sz="2400" b="1" dirty="0"/>
              <a:t>)</a:t>
            </a:r>
            <a:endParaRPr lang="en-US" altLang="ko-KR" sz="23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6E808E3-8D8A-F04F-D6B8-B0990A96B1DA}"/>
              </a:ext>
            </a:extLst>
          </p:cNvPr>
          <p:cNvSpPr txBox="1">
            <a:spLocks/>
          </p:cNvSpPr>
          <p:nvPr/>
        </p:nvSpPr>
        <p:spPr>
          <a:xfrm>
            <a:off x="19317" y="6349285"/>
            <a:ext cx="1673425" cy="448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ko-KR" altLang="en-US" sz="2000" dirty="0">
                <a:solidFill>
                  <a:srgbClr val="FFFFFF"/>
                </a:solidFill>
              </a:rPr>
              <a:t>강사 강태우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489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112CAB-1181-EF6A-1BDA-FC43557CE740}"/>
              </a:ext>
            </a:extLst>
          </p:cNvPr>
          <p:cNvSpPr txBox="1"/>
          <p:nvPr/>
        </p:nvSpPr>
        <p:spPr>
          <a:xfrm>
            <a:off x="903130" y="2241630"/>
            <a:ext cx="11102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(4) TB_PRD (</a:t>
            </a:r>
            <a:r>
              <a:rPr lang="ko-KR" altLang="en-US" sz="1400" b="1" dirty="0"/>
              <a:t>상품테이블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PRD_PRICE(</a:t>
            </a:r>
            <a:r>
              <a:rPr lang="ko-KR" altLang="en-US" sz="1400" b="1" dirty="0"/>
              <a:t>상품가격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1500000 </a:t>
            </a:r>
            <a:r>
              <a:rPr lang="ko-KR" altLang="en-US" sz="1400" b="1" dirty="0"/>
              <a:t>보다 높은 대상의 </a:t>
            </a:r>
            <a:r>
              <a:rPr lang="en-US" altLang="ko-KR" sz="1400" b="1" dirty="0"/>
              <a:t>PRD_ID , PRD_NAME , PRD_PRICE </a:t>
            </a:r>
            <a:r>
              <a:rPr lang="ko-KR" altLang="en-US" sz="1400" b="1" dirty="0"/>
              <a:t>를 출력하세요</a:t>
            </a:r>
            <a:r>
              <a:rPr lang="en-US" altLang="ko-KR" sz="1400" b="1" dirty="0"/>
              <a:t>.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ECBEF-FDC1-5558-FBBD-474D16EE1BFD}"/>
              </a:ext>
            </a:extLst>
          </p:cNvPr>
          <p:cNvSpPr txBox="1"/>
          <p:nvPr/>
        </p:nvSpPr>
        <p:spPr>
          <a:xfrm>
            <a:off x="903130" y="3877707"/>
            <a:ext cx="77524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(5) MAPPING (</a:t>
            </a:r>
            <a:r>
              <a:rPr lang="ko-KR" altLang="en-US" sz="1400" b="1" dirty="0" err="1"/>
              <a:t>매핑테이블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ENG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‘TEL’</a:t>
            </a:r>
            <a:r>
              <a:rPr lang="ko-KR" altLang="en-US" sz="1400" b="1" dirty="0"/>
              <a:t> 인 대상의 모든 정보를 출력하세요</a:t>
            </a:r>
            <a:r>
              <a:rPr lang="en-US" altLang="ko-KR" sz="1400" b="1" dirty="0"/>
              <a:t>.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     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         ( * MAPPING</a:t>
            </a:r>
            <a:r>
              <a:rPr lang="ko-KR" altLang="en-US" sz="1050" b="1" dirty="0">
                <a:solidFill>
                  <a:srgbClr val="FF0000"/>
                </a:solidFill>
              </a:rPr>
              <a:t> 테이블은 </a:t>
            </a:r>
            <a:r>
              <a:rPr lang="en-US" altLang="ko-KR" sz="1050" b="1" dirty="0">
                <a:solidFill>
                  <a:srgbClr val="FF0000"/>
                </a:solidFill>
              </a:rPr>
              <a:t>ENG , KOR </a:t>
            </a:r>
            <a:r>
              <a:rPr lang="ko-KR" altLang="en-US" sz="1050" b="1" dirty="0">
                <a:solidFill>
                  <a:srgbClr val="FF0000"/>
                </a:solidFill>
              </a:rPr>
              <a:t>이라는 컬럼을 가지고 있으며 각 컬럼의 영문명 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>
                <a:solidFill>
                  <a:srgbClr val="FF0000"/>
                </a:solidFill>
              </a:rPr>
              <a:t>한글명이 저장된 테이블입니다 </a:t>
            </a:r>
            <a:r>
              <a:rPr lang="en-US" altLang="ko-KR" sz="1050" b="1" dirty="0">
                <a:solidFill>
                  <a:srgbClr val="FF0000"/>
                </a:solidFill>
              </a:rPr>
              <a:t>) 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811C3-8471-167F-91A2-7E8B9BCB7316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>
                <a:solidFill>
                  <a:srgbClr val="FF0000"/>
                </a:solidFill>
              </a:rPr>
              <a:t>비교조건</a:t>
            </a:r>
            <a:r>
              <a:rPr lang="ko-KR" altLang="en-US" sz="1800" b="1" dirty="0"/>
              <a:t> 과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논리조건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44B7E-9D89-8D37-1E5F-65CCF7FDD9EC}"/>
              </a:ext>
            </a:extLst>
          </p:cNvPr>
          <p:cNvSpPr txBox="1"/>
          <p:nvPr/>
        </p:nvSpPr>
        <p:spPr>
          <a:xfrm>
            <a:off x="632674" y="1056952"/>
            <a:ext cx="10481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문제를 풀어봅시다</a:t>
            </a:r>
            <a:r>
              <a:rPr lang="en-US" altLang="ko-KR" sz="3200" b="1" dirty="0"/>
              <a:t>. ( 2 / 2 )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F85D0-0EE1-1AEE-3D30-8FD7C5EE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78" y="2575424"/>
            <a:ext cx="3972479" cy="8097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10F66C-9A98-6A19-0BB1-7760F2564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78" y="4905978"/>
            <a:ext cx="1848108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7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E811C3-8471-167F-91A2-7E8B9BCB7316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>
                <a:solidFill>
                  <a:srgbClr val="FF0000"/>
                </a:solidFill>
              </a:rPr>
              <a:t>비교조건</a:t>
            </a:r>
            <a:r>
              <a:rPr lang="ko-KR" altLang="en-US" sz="1800" b="1" dirty="0"/>
              <a:t> 과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논리조건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44B7E-9D89-8D37-1E5F-65CCF7FDD9EC}"/>
              </a:ext>
            </a:extLst>
          </p:cNvPr>
          <p:cNvSpPr txBox="1"/>
          <p:nvPr/>
        </p:nvSpPr>
        <p:spPr>
          <a:xfrm>
            <a:off x="632674" y="1056952"/>
            <a:ext cx="10481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정답 </a:t>
            </a:r>
            <a:r>
              <a:rPr lang="en-US" altLang="ko-KR" sz="3200" b="1" dirty="0"/>
              <a:t>( 1 / 2 )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3CB79-0EE9-040C-1F25-DD43CBCF1B7B}"/>
              </a:ext>
            </a:extLst>
          </p:cNvPr>
          <p:cNvSpPr txBox="1"/>
          <p:nvPr/>
        </p:nvSpPr>
        <p:spPr>
          <a:xfrm>
            <a:off x="903130" y="2241630"/>
            <a:ext cx="10084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(1) TB_GRADE (</a:t>
            </a:r>
            <a:r>
              <a:rPr lang="ko-KR" altLang="en-US" sz="1400" b="1" dirty="0"/>
              <a:t>등급 테이블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GRADE_CD (</a:t>
            </a:r>
            <a:r>
              <a:rPr lang="ko-KR" altLang="en-US" sz="1400" b="1" dirty="0"/>
              <a:t>등급코드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4 </a:t>
            </a:r>
            <a:r>
              <a:rPr lang="ko-KR" altLang="en-US" sz="1400" b="1" dirty="0"/>
              <a:t>이상인 대상의 </a:t>
            </a:r>
            <a:r>
              <a:rPr lang="en-US" altLang="ko-KR" sz="1400" b="1" dirty="0"/>
              <a:t>GRADE_NAME (</a:t>
            </a:r>
            <a:r>
              <a:rPr lang="ko-KR" altLang="en-US" sz="1400" b="1" dirty="0"/>
              <a:t>등급이름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을 출력해주세요</a:t>
            </a:r>
            <a:r>
              <a:rPr lang="en-US" altLang="ko-KR" sz="1400" b="1" dirty="0"/>
              <a:t>.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E3DF0-9184-F53B-0916-88F6678B5AD1}"/>
              </a:ext>
            </a:extLst>
          </p:cNvPr>
          <p:cNvSpPr txBox="1"/>
          <p:nvPr/>
        </p:nvSpPr>
        <p:spPr>
          <a:xfrm>
            <a:off x="903130" y="3711344"/>
            <a:ext cx="8081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(2) TB_MEMBER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MEMBER_NAME</a:t>
            </a:r>
            <a:r>
              <a:rPr lang="ko-KR" altLang="en-US" sz="1400" b="1" dirty="0"/>
              <a:t> 이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사용자</a:t>
            </a:r>
            <a:r>
              <a:rPr lang="en-US" altLang="ko-KR" sz="1400" b="1" dirty="0"/>
              <a:t>D’ </a:t>
            </a:r>
            <a:r>
              <a:rPr lang="ko-KR" altLang="en-US" sz="1400" b="1" dirty="0"/>
              <a:t>인 대상의 모든 정보를 출력해주세요</a:t>
            </a:r>
            <a:r>
              <a:rPr lang="en-US" altLang="ko-KR" sz="1400" b="1" dirty="0"/>
              <a:t>.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8E02BA-A12B-BF10-F247-B489C7166E8F}"/>
              </a:ext>
            </a:extLst>
          </p:cNvPr>
          <p:cNvSpPr txBox="1"/>
          <p:nvPr/>
        </p:nvSpPr>
        <p:spPr>
          <a:xfrm>
            <a:off x="903130" y="5181058"/>
            <a:ext cx="1003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(3) TB_MEMBER_TEL (</a:t>
            </a:r>
            <a:r>
              <a:rPr lang="ko-KR" altLang="en-US" sz="1400" b="1" dirty="0"/>
              <a:t>회원연락처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TEL_DV_CD(</a:t>
            </a:r>
            <a:r>
              <a:rPr lang="ko-KR" altLang="en-US" sz="1400" b="1" dirty="0"/>
              <a:t>구분코드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집</a:t>
            </a:r>
            <a:r>
              <a:rPr lang="en-US" altLang="ko-KR" sz="1400" b="1" dirty="0"/>
              <a:t>’ </a:t>
            </a:r>
            <a:r>
              <a:rPr lang="ko-KR" altLang="en-US" sz="1400" b="1" dirty="0"/>
              <a:t>인 대상의 모든 정보를 출력해주세요</a:t>
            </a:r>
            <a:r>
              <a:rPr lang="en-US" altLang="ko-KR" sz="1400" b="1" dirty="0"/>
              <a:t>.</a:t>
            </a:r>
            <a:endParaRPr lang="ko-KR" altLang="en-US" sz="11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C76EB3-1D66-2C28-24C0-596846F0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480" y="4073324"/>
            <a:ext cx="6733373" cy="4083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ED4481-269A-9E9D-B363-BC5929E0F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958" y="5543038"/>
            <a:ext cx="3939373" cy="8406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067490-27B9-28FD-B515-BB0CDDA7B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360" y="2600706"/>
            <a:ext cx="2897493" cy="99108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099F11-F392-98C3-9B9E-1954375BE803}"/>
              </a:ext>
            </a:extLst>
          </p:cNvPr>
          <p:cNvSpPr txBox="1"/>
          <p:nvPr/>
        </p:nvSpPr>
        <p:spPr>
          <a:xfrm>
            <a:off x="1000417" y="2598903"/>
            <a:ext cx="66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highlight>
                  <a:srgbClr val="FFFF00"/>
                </a:highlight>
              </a:rPr>
              <a:t>답 </a:t>
            </a:r>
            <a:r>
              <a:rPr lang="en-US" altLang="ko-KR" sz="1800" b="1" dirty="0">
                <a:highlight>
                  <a:srgbClr val="FFFF00"/>
                </a:highlight>
              </a:rPr>
              <a:t>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1629BE2-B4D5-F11C-4B54-7D25A0FC0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724" y="2549407"/>
            <a:ext cx="1422528" cy="9409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2238789-78B4-0B2E-46F3-3EA402C78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790" y="4122818"/>
            <a:ext cx="3389404" cy="8657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A6D6691-2061-4AB8-A23D-AE6BCBF2B8D5}"/>
              </a:ext>
            </a:extLst>
          </p:cNvPr>
          <p:cNvSpPr txBox="1"/>
          <p:nvPr/>
        </p:nvSpPr>
        <p:spPr>
          <a:xfrm>
            <a:off x="971290" y="4099159"/>
            <a:ext cx="66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highlight>
                  <a:srgbClr val="FFFF00"/>
                </a:highlight>
              </a:rPr>
              <a:t>답 </a:t>
            </a:r>
            <a:r>
              <a:rPr lang="en-US" altLang="ko-KR" sz="1800" b="1" dirty="0">
                <a:highlight>
                  <a:srgbClr val="FFFF00"/>
                </a:highlight>
              </a:rPr>
              <a:t>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313D21-9933-6970-BF74-7409469BC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790" y="5543038"/>
            <a:ext cx="2999748" cy="9385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ECEC60-ABB3-5589-82DF-73095CD8E3D3}"/>
              </a:ext>
            </a:extLst>
          </p:cNvPr>
          <p:cNvSpPr txBox="1"/>
          <p:nvPr/>
        </p:nvSpPr>
        <p:spPr>
          <a:xfrm>
            <a:off x="1000417" y="5594045"/>
            <a:ext cx="66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highlight>
                  <a:srgbClr val="FFFF00"/>
                </a:highlight>
              </a:rPr>
              <a:t>답 </a:t>
            </a:r>
            <a:r>
              <a:rPr lang="en-US" altLang="ko-KR" sz="1800" b="1" dirty="0">
                <a:highlight>
                  <a:srgbClr val="FFFF00"/>
                </a:highlight>
              </a:rPr>
              <a:t>) 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290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E811C3-8471-167F-91A2-7E8B9BCB7316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>
                <a:solidFill>
                  <a:srgbClr val="FF0000"/>
                </a:solidFill>
              </a:rPr>
              <a:t>비교조건</a:t>
            </a:r>
            <a:r>
              <a:rPr lang="ko-KR" altLang="en-US" sz="1800" b="1" dirty="0"/>
              <a:t> 과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논리조건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44B7E-9D89-8D37-1E5F-65CCF7FDD9EC}"/>
              </a:ext>
            </a:extLst>
          </p:cNvPr>
          <p:cNvSpPr txBox="1"/>
          <p:nvPr/>
        </p:nvSpPr>
        <p:spPr>
          <a:xfrm>
            <a:off x="632674" y="1056952"/>
            <a:ext cx="10481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정답 </a:t>
            </a:r>
            <a:r>
              <a:rPr lang="en-US" altLang="ko-KR" sz="3200" b="1" dirty="0"/>
              <a:t>( 2 / 2 )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7E530-2AF0-8008-500F-0CF5B74DB817}"/>
              </a:ext>
            </a:extLst>
          </p:cNvPr>
          <p:cNvSpPr txBox="1"/>
          <p:nvPr/>
        </p:nvSpPr>
        <p:spPr>
          <a:xfrm>
            <a:off x="903130" y="2241630"/>
            <a:ext cx="11102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(4) TB_PRD (</a:t>
            </a:r>
            <a:r>
              <a:rPr lang="ko-KR" altLang="en-US" sz="1400" b="1" dirty="0"/>
              <a:t>상품테이블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PRD_PRICE(</a:t>
            </a:r>
            <a:r>
              <a:rPr lang="ko-KR" altLang="en-US" sz="1400" b="1" dirty="0"/>
              <a:t>상품가격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1500000 </a:t>
            </a:r>
            <a:r>
              <a:rPr lang="ko-KR" altLang="en-US" sz="1400" b="1" dirty="0"/>
              <a:t>보다 높은 대상의 </a:t>
            </a:r>
            <a:r>
              <a:rPr lang="en-US" altLang="ko-KR" sz="1400" b="1" dirty="0"/>
              <a:t>PRD_ID , PRD_NAME , PRD_PRICE </a:t>
            </a:r>
            <a:r>
              <a:rPr lang="ko-KR" altLang="en-US" sz="1400" b="1" dirty="0"/>
              <a:t>를 출력하세요</a:t>
            </a:r>
            <a:r>
              <a:rPr lang="en-US" altLang="ko-KR" sz="1400" b="1" dirty="0"/>
              <a:t>.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80B5C-475B-4D39-256E-76AC44740B50}"/>
              </a:ext>
            </a:extLst>
          </p:cNvPr>
          <p:cNvSpPr txBox="1"/>
          <p:nvPr/>
        </p:nvSpPr>
        <p:spPr>
          <a:xfrm>
            <a:off x="892970" y="4599067"/>
            <a:ext cx="77524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(5) MAPPING (</a:t>
            </a:r>
            <a:r>
              <a:rPr lang="ko-KR" altLang="en-US" sz="1400" b="1" dirty="0" err="1"/>
              <a:t>매핑테이블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ENG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‘TEL’</a:t>
            </a:r>
            <a:r>
              <a:rPr lang="ko-KR" altLang="en-US" sz="1400" b="1" dirty="0"/>
              <a:t> 인 대상의 모든 정보를 출력하세요</a:t>
            </a:r>
            <a:r>
              <a:rPr lang="en-US" altLang="ko-KR" sz="1400" b="1" dirty="0"/>
              <a:t>.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     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         ( * MAPPING</a:t>
            </a:r>
            <a:r>
              <a:rPr lang="ko-KR" altLang="en-US" sz="1050" b="1" dirty="0">
                <a:solidFill>
                  <a:srgbClr val="FF0000"/>
                </a:solidFill>
              </a:rPr>
              <a:t> 테이블은 </a:t>
            </a:r>
            <a:r>
              <a:rPr lang="en-US" altLang="ko-KR" sz="1050" b="1" dirty="0">
                <a:solidFill>
                  <a:srgbClr val="FF0000"/>
                </a:solidFill>
              </a:rPr>
              <a:t>ENG , KOR </a:t>
            </a:r>
            <a:r>
              <a:rPr lang="ko-KR" altLang="en-US" sz="1050" b="1" dirty="0">
                <a:solidFill>
                  <a:srgbClr val="FF0000"/>
                </a:solidFill>
              </a:rPr>
              <a:t>이라는 컬럼을 가지고 있으며 각 컬럼의 영문명 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>
                <a:solidFill>
                  <a:srgbClr val="FF0000"/>
                </a:solidFill>
              </a:rPr>
              <a:t>한글명이 저장된 테이블입니다 </a:t>
            </a:r>
            <a:r>
              <a:rPr lang="en-US" altLang="ko-KR" sz="1050" b="1" dirty="0">
                <a:solidFill>
                  <a:srgbClr val="FF0000"/>
                </a:solidFill>
              </a:rPr>
              <a:t>) 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890B5F-5C1A-32CD-E9DA-017425BE5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838" y="2588485"/>
            <a:ext cx="3972479" cy="809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38B97F-D994-39F2-B09F-046D5CEC9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917" y="5006489"/>
            <a:ext cx="1848108" cy="800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2F635C-4219-F9FD-641C-6350B41F25D3}"/>
              </a:ext>
            </a:extLst>
          </p:cNvPr>
          <p:cNvSpPr txBox="1"/>
          <p:nvPr/>
        </p:nvSpPr>
        <p:spPr>
          <a:xfrm>
            <a:off x="1025294" y="5340161"/>
            <a:ext cx="66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highlight>
                  <a:srgbClr val="FFFF00"/>
                </a:highlight>
              </a:rPr>
              <a:t>답 </a:t>
            </a:r>
            <a:r>
              <a:rPr lang="en-US" altLang="ko-KR" sz="1800" b="1" dirty="0">
                <a:highlight>
                  <a:srgbClr val="FFFF00"/>
                </a:highlight>
              </a:rPr>
              <a:t>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7EFFDB-1E5B-928F-35F9-CDE9ABBB44E5}"/>
              </a:ext>
            </a:extLst>
          </p:cNvPr>
          <p:cNvSpPr txBox="1"/>
          <p:nvPr/>
        </p:nvSpPr>
        <p:spPr>
          <a:xfrm>
            <a:off x="1035454" y="2659559"/>
            <a:ext cx="66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highlight>
                  <a:srgbClr val="FFFF00"/>
                </a:highlight>
              </a:rPr>
              <a:t>답 </a:t>
            </a:r>
            <a:r>
              <a:rPr lang="en-US" altLang="ko-KR" sz="1800" b="1" dirty="0">
                <a:highlight>
                  <a:srgbClr val="FFFF00"/>
                </a:highlight>
              </a:rPr>
              <a:t>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2BCE35-D167-222F-1214-C7BCBA0A0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794" y="2659559"/>
            <a:ext cx="3378046" cy="15723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FADF79-732A-55EA-3869-A231F26E5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190" y="5340161"/>
            <a:ext cx="2778110" cy="10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0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263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71816E-81AB-96C5-921F-B7D9D4C6AE8E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비교조건 과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rgbClr val="FF0000"/>
                </a:solidFill>
              </a:rPr>
              <a:t>논리조건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942E8-272F-33DB-3F3C-FDA3DFA76A2B}"/>
              </a:ext>
            </a:extLst>
          </p:cNvPr>
          <p:cNvSpPr txBox="1"/>
          <p:nvPr/>
        </p:nvSpPr>
        <p:spPr>
          <a:xfrm>
            <a:off x="626234" y="1649380"/>
            <a:ext cx="105461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개발자에게 </a:t>
            </a:r>
            <a:r>
              <a:rPr lang="ko-KR" altLang="en-US" sz="3200" b="1" dirty="0" err="1"/>
              <a:t>논리조건이란</a:t>
            </a: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참이냐 거짓이냐</a:t>
            </a:r>
            <a:r>
              <a:rPr lang="ko-KR" altLang="en-US" sz="3200" b="1" dirty="0"/>
              <a:t> 입니다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pic>
        <p:nvPicPr>
          <p:cNvPr id="9" name="그래픽 8" descr="혼란스러운 사람 윤곽선">
            <a:extLst>
              <a:ext uri="{FF2B5EF4-FFF2-40B4-BE49-F238E27FC236}">
                <a16:creationId xmlns:a16="http://schemas.microsoft.com/office/drawing/2014/main" id="{A33673C7-8ECD-31DB-3DA2-CC7AFEDED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3308" y="4418639"/>
            <a:ext cx="1913694" cy="1913694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417A4B04-35FB-CBBA-02C0-B541F3CDFB71}"/>
              </a:ext>
            </a:extLst>
          </p:cNvPr>
          <p:cNvSpPr/>
          <p:nvPr/>
        </p:nvSpPr>
        <p:spPr>
          <a:xfrm>
            <a:off x="4842456" y="2840681"/>
            <a:ext cx="3406461" cy="1390030"/>
          </a:xfrm>
          <a:prstGeom prst="wedgeRectCallout">
            <a:avLst>
              <a:gd name="adj1" fmla="val -53623"/>
              <a:gd name="adj2" fmla="val 83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강태우는 사람입니다</a:t>
            </a:r>
            <a:r>
              <a:rPr lang="en-US" altLang="ko-KR" sz="2000" b="1" dirty="0"/>
              <a:t>.</a:t>
            </a:r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참</a:t>
            </a:r>
            <a:r>
              <a:rPr lang="en-US" altLang="ko-KR" sz="2000" b="1" dirty="0"/>
              <a:t>(TRUE) ? </a:t>
            </a:r>
            <a:r>
              <a:rPr lang="ko-KR" altLang="en-US" sz="2000" b="1" dirty="0"/>
              <a:t>거짓</a:t>
            </a:r>
            <a:r>
              <a:rPr lang="en-US" altLang="ko-KR" sz="2000" b="1" dirty="0"/>
              <a:t>(FALSE) ?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2100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71816E-81AB-96C5-921F-B7D9D4C6AE8E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비교조건 과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rgbClr val="FF0000"/>
                </a:solidFill>
              </a:rPr>
              <a:t>논리조건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942E8-272F-33DB-3F3C-FDA3DFA76A2B}"/>
              </a:ext>
            </a:extLst>
          </p:cNvPr>
          <p:cNvSpPr txBox="1"/>
          <p:nvPr/>
        </p:nvSpPr>
        <p:spPr>
          <a:xfrm>
            <a:off x="626234" y="1649380"/>
            <a:ext cx="105461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개발자에게 </a:t>
            </a:r>
            <a:r>
              <a:rPr lang="ko-KR" altLang="en-US" sz="3200" b="1" dirty="0" err="1"/>
              <a:t>논리조건이란</a:t>
            </a: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참이냐 거짓이냐</a:t>
            </a:r>
            <a:r>
              <a:rPr lang="ko-KR" altLang="en-US" sz="3200" b="1" dirty="0"/>
              <a:t> 입니다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pic>
        <p:nvPicPr>
          <p:cNvPr id="9" name="그래픽 8" descr="혼란스러운 사람 윤곽선">
            <a:extLst>
              <a:ext uri="{FF2B5EF4-FFF2-40B4-BE49-F238E27FC236}">
                <a16:creationId xmlns:a16="http://schemas.microsoft.com/office/drawing/2014/main" id="{A33673C7-8ECD-31DB-3DA2-CC7AFEDED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3308" y="4418639"/>
            <a:ext cx="1913694" cy="1913694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417A4B04-35FB-CBBA-02C0-B541F3CDFB71}"/>
              </a:ext>
            </a:extLst>
          </p:cNvPr>
          <p:cNvSpPr/>
          <p:nvPr/>
        </p:nvSpPr>
        <p:spPr>
          <a:xfrm>
            <a:off x="4842457" y="2840681"/>
            <a:ext cx="4005330" cy="1390030"/>
          </a:xfrm>
          <a:prstGeom prst="wedgeRectCallout">
            <a:avLst>
              <a:gd name="adj1" fmla="val -53623"/>
              <a:gd name="adj2" fmla="val 83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강태우는 사람이고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대입니다</a:t>
            </a:r>
            <a:r>
              <a:rPr lang="en-US" altLang="ko-KR" sz="2000" b="1" dirty="0"/>
              <a:t>.</a:t>
            </a:r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참</a:t>
            </a:r>
            <a:r>
              <a:rPr lang="en-US" altLang="ko-KR" sz="2000" b="1" dirty="0"/>
              <a:t>(TRUE) ? </a:t>
            </a:r>
            <a:r>
              <a:rPr lang="ko-KR" altLang="en-US" sz="2000" b="1" dirty="0"/>
              <a:t>거짓</a:t>
            </a:r>
            <a:r>
              <a:rPr lang="en-US" altLang="ko-KR" sz="2000" b="1" dirty="0"/>
              <a:t>(FALSE) ?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01630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71816E-81AB-96C5-921F-B7D9D4C6AE8E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비교조건 과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rgbClr val="FF0000"/>
                </a:solidFill>
              </a:rPr>
              <a:t>논리조건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942E8-272F-33DB-3F3C-FDA3DFA76A2B}"/>
              </a:ext>
            </a:extLst>
          </p:cNvPr>
          <p:cNvSpPr txBox="1"/>
          <p:nvPr/>
        </p:nvSpPr>
        <p:spPr>
          <a:xfrm>
            <a:off x="626234" y="1649380"/>
            <a:ext cx="105461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개발자에게 </a:t>
            </a:r>
            <a:r>
              <a:rPr lang="ko-KR" altLang="en-US" sz="3200" b="1" dirty="0" err="1"/>
              <a:t>논리조건이란</a:t>
            </a: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참이냐 거짓이냐</a:t>
            </a:r>
            <a:r>
              <a:rPr lang="ko-KR" altLang="en-US" sz="3200" b="1" dirty="0"/>
              <a:t> 입니다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pic>
        <p:nvPicPr>
          <p:cNvPr id="9" name="그래픽 8" descr="혼란스러운 사람 윤곽선">
            <a:extLst>
              <a:ext uri="{FF2B5EF4-FFF2-40B4-BE49-F238E27FC236}">
                <a16:creationId xmlns:a16="http://schemas.microsoft.com/office/drawing/2014/main" id="{A33673C7-8ECD-31DB-3DA2-CC7AFEDED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3308" y="4418639"/>
            <a:ext cx="1913694" cy="1913694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417A4B04-35FB-CBBA-02C0-B541F3CDFB71}"/>
              </a:ext>
            </a:extLst>
          </p:cNvPr>
          <p:cNvSpPr/>
          <p:nvPr/>
        </p:nvSpPr>
        <p:spPr>
          <a:xfrm>
            <a:off x="4842457" y="2840681"/>
            <a:ext cx="4005330" cy="1390030"/>
          </a:xfrm>
          <a:prstGeom prst="wedgeRectCallout">
            <a:avLst>
              <a:gd name="adj1" fmla="val -53623"/>
              <a:gd name="adj2" fmla="val 83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강태우는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대이거나 남자입니다</a:t>
            </a:r>
            <a:r>
              <a:rPr lang="en-US" altLang="ko-KR" sz="2000" b="1" dirty="0"/>
              <a:t>. </a:t>
            </a:r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참</a:t>
            </a:r>
            <a:r>
              <a:rPr lang="en-US" altLang="ko-KR" sz="2000" b="1" dirty="0"/>
              <a:t>(TRUE) ? </a:t>
            </a:r>
            <a:r>
              <a:rPr lang="ko-KR" altLang="en-US" sz="2000" b="1" dirty="0"/>
              <a:t>거짓</a:t>
            </a:r>
            <a:r>
              <a:rPr lang="en-US" altLang="ko-KR" sz="2000" b="1" dirty="0"/>
              <a:t>(FALSE) ?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4138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178E2-79FC-F694-29B3-01740FA2F94C}"/>
              </a:ext>
            </a:extLst>
          </p:cNvPr>
          <p:cNvSpPr txBox="1"/>
          <p:nvPr/>
        </p:nvSpPr>
        <p:spPr>
          <a:xfrm>
            <a:off x="587597" y="915285"/>
            <a:ext cx="105461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이런 논리조건을 개발자처럼 표현한다면</a:t>
            </a:r>
            <a:r>
              <a:rPr lang="en-US" altLang="ko-KR" sz="3200" b="1" dirty="0"/>
              <a:t>..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D706E-66F7-FD9A-44A1-378798B38571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비교조건 과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rgbClr val="FF0000"/>
                </a:solidFill>
              </a:rPr>
              <a:t>논리조건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  <p:pic>
        <p:nvPicPr>
          <p:cNvPr id="6" name="그래픽 5" descr="혼란스러운 사람 윤곽선">
            <a:extLst>
              <a:ext uri="{FF2B5EF4-FFF2-40B4-BE49-F238E27FC236}">
                <a16:creationId xmlns:a16="http://schemas.microsoft.com/office/drawing/2014/main" id="{68F3D0F2-7B9B-DA8D-C000-F4F8AB00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56" y="2201702"/>
            <a:ext cx="955664" cy="955664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56175E10-83F4-AA18-9408-CA145C1FFFAB}"/>
              </a:ext>
            </a:extLst>
          </p:cNvPr>
          <p:cNvSpPr/>
          <p:nvPr/>
        </p:nvSpPr>
        <p:spPr>
          <a:xfrm>
            <a:off x="1491320" y="1879730"/>
            <a:ext cx="2066635" cy="460504"/>
          </a:xfrm>
          <a:prstGeom prst="wedgeRectCallout">
            <a:avLst>
              <a:gd name="adj1" fmla="val -54297"/>
              <a:gd name="adj2" fmla="val 1138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강태우는 사람입니다</a:t>
            </a:r>
            <a:r>
              <a:rPr lang="en-US" altLang="ko-KR" sz="1400" b="1" dirty="0"/>
              <a:t>.</a:t>
            </a:r>
          </a:p>
        </p:txBody>
      </p:sp>
      <p:pic>
        <p:nvPicPr>
          <p:cNvPr id="8" name="그래픽 7" descr="혼란스러운 사람 윤곽선">
            <a:extLst>
              <a:ext uri="{FF2B5EF4-FFF2-40B4-BE49-F238E27FC236}">
                <a16:creationId xmlns:a16="http://schemas.microsoft.com/office/drawing/2014/main" id="{C0490F65-CD39-351D-1B8B-111157461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831" y="3731497"/>
            <a:ext cx="955664" cy="955664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EB8AC0DD-D915-DC68-723B-1406B7A6650B}"/>
              </a:ext>
            </a:extLst>
          </p:cNvPr>
          <p:cNvSpPr/>
          <p:nvPr/>
        </p:nvSpPr>
        <p:spPr>
          <a:xfrm>
            <a:off x="1373290" y="3270993"/>
            <a:ext cx="2697699" cy="460504"/>
          </a:xfrm>
          <a:prstGeom prst="wedgeRectCallout">
            <a:avLst>
              <a:gd name="adj1" fmla="val -48120"/>
              <a:gd name="adj2" fmla="val 998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강태우는 사람</a:t>
            </a:r>
            <a:r>
              <a:rPr lang="ko-KR" altLang="en-US" sz="1400" b="1" dirty="0">
                <a:solidFill>
                  <a:srgbClr val="FF0000"/>
                </a:solidFill>
              </a:rPr>
              <a:t>이고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대입니다</a:t>
            </a:r>
            <a:r>
              <a:rPr lang="en-US" altLang="ko-KR" sz="1400" b="1" dirty="0"/>
              <a:t>.</a:t>
            </a:r>
          </a:p>
        </p:txBody>
      </p:sp>
      <p:pic>
        <p:nvPicPr>
          <p:cNvPr id="10" name="그래픽 9" descr="혼란스러운 사람 윤곽선">
            <a:extLst>
              <a:ext uri="{FF2B5EF4-FFF2-40B4-BE49-F238E27FC236}">
                <a16:creationId xmlns:a16="http://schemas.microsoft.com/office/drawing/2014/main" id="{D02C558C-300D-9998-DE6F-9F5FF747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56" y="5290241"/>
            <a:ext cx="955664" cy="955664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E8884F2E-DA22-6880-3B85-2BDFF0F0E944}"/>
              </a:ext>
            </a:extLst>
          </p:cNvPr>
          <p:cNvSpPr/>
          <p:nvPr/>
        </p:nvSpPr>
        <p:spPr>
          <a:xfrm>
            <a:off x="1279073" y="4800788"/>
            <a:ext cx="2845553" cy="460504"/>
          </a:xfrm>
          <a:prstGeom prst="wedgeRectCallout">
            <a:avLst>
              <a:gd name="adj1" fmla="val -46775"/>
              <a:gd name="adj2" fmla="val 984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강태우는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대이거나 남자입니다</a:t>
            </a:r>
            <a:r>
              <a:rPr lang="en-US" altLang="ko-KR" sz="1400" b="1" dirty="0"/>
              <a:t>. 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3FFF073-7E10-5E4A-F167-07122623C7BA}"/>
              </a:ext>
            </a:extLst>
          </p:cNvPr>
          <p:cNvSpPr/>
          <p:nvPr/>
        </p:nvSpPr>
        <p:spPr>
          <a:xfrm>
            <a:off x="4259905" y="2161193"/>
            <a:ext cx="431443" cy="460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FF6F43-FB98-8DE1-0A83-36EF6A6CA6D5}"/>
              </a:ext>
            </a:extLst>
          </p:cNvPr>
          <p:cNvSpPr txBox="1"/>
          <p:nvPr/>
        </p:nvSpPr>
        <p:spPr>
          <a:xfrm>
            <a:off x="4554976" y="2232364"/>
            <a:ext cx="277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강태우 </a:t>
            </a:r>
            <a:r>
              <a:rPr lang="en-US" altLang="ko-KR" sz="1800" b="1" dirty="0"/>
              <a:t>=</a:t>
            </a:r>
            <a:r>
              <a:rPr lang="ko-KR" altLang="en-US" sz="1800" b="1" dirty="0"/>
              <a:t> 사람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참</a:t>
            </a:r>
            <a:r>
              <a:rPr lang="en-US" altLang="ko-KR" sz="1800" b="1" dirty="0"/>
              <a:t>)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B875F44-63A6-FDB0-3CDA-4CD4772B19FF}"/>
              </a:ext>
            </a:extLst>
          </p:cNvPr>
          <p:cNvSpPr/>
          <p:nvPr/>
        </p:nvSpPr>
        <p:spPr>
          <a:xfrm>
            <a:off x="7623834" y="2220043"/>
            <a:ext cx="431443" cy="460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23EC6E-B739-7AFF-1FEB-D8B791A754AF}"/>
              </a:ext>
            </a:extLst>
          </p:cNvPr>
          <p:cNvSpPr txBox="1"/>
          <p:nvPr/>
        </p:nvSpPr>
        <p:spPr>
          <a:xfrm>
            <a:off x="8166020" y="2065937"/>
            <a:ext cx="8378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dirty="0"/>
              <a:t>참</a:t>
            </a:r>
            <a:endParaRPr lang="ko-KR" altLang="en-US" sz="4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169CA1-D5D1-9588-A217-3DC51C7F1FCD}"/>
              </a:ext>
            </a:extLst>
          </p:cNvPr>
          <p:cNvSpPr txBox="1"/>
          <p:nvPr/>
        </p:nvSpPr>
        <p:spPr>
          <a:xfrm>
            <a:off x="4841851" y="3731497"/>
            <a:ext cx="5305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강태우 </a:t>
            </a:r>
            <a:r>
              <a:rPr lang="en-US" altLang="ko-KR" sz="1800" b="1" dirty="0"/>
              <a:t>=</a:t>
            </a:r>
            <a:r>
              <a:rPr lang="ko-KR" altLang="en-US" sz="1800" b="1" dirty="0"/>
              <a:t> 사람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참</a:t>
            </a:r>
            <a:r>
              <a:rPr lang="en-US" altLang="ko-KR" sz="1800" b="1" dirty="0"/>
              <a:t>)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AND</a:t>
            </a:r>
            <a:r>
              <a:rPr lang="en-US" altLang="ko-KR" b="1" dirty="0"/>
              <a:t> </a:t>
            </a:r>
            <a:r>
              <a:rPr lang="ko-KR" altLang="en-US" b="1" dirty="0"/>
              <a:t>강태우 </a:t>
            </a:r>
            <a:r>
              <a:rPr lang="en-US" altLang="ko-KR" b="1" dirty="0"/>
              <a:t>= 10</a:t>
            </a:r>
            <a:r>
              <a:rPr lang="ko-KR" altLang="en-US" b="1" dirty="0"/>
              <a:t>대 </a:t>
            </a:r>
            <a:r>
              <a:rPr lang="en-US" altLang="ko-KR" b="1" dirty="0"/>
              <a:t>(</a:t>
            </a:r>
            <a:r>
              <a:rPr lang="ko-KR" altLang="en-US" b="1" dirty="0" err="1"/>
              <a:t>거짓ㅠ</a:t>
            </a:r>
            <a:r>
              <a:rPr lang="en-US" altLang="ko-KR" b="1" dirty="0"/>
              <a:t>) </a:t>
            </a:r>
            <a:endParaRPr lang="en-US" altLang="ko-KR" sz="1800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BECBA1B-3995-9E84-21B7-2FE5A23C234E}"/>
              </a:ext>
            </a:extLst>
          </p:cNvPr>
          <p:cNvSpPr/>
          <p:nvPr/>
        </p:nvSpPr>
        <p:spPr>
          <a:xfrm>
            <a:off x="4259904" y="3685071"/>
            <a:ext cx="431443" cy="460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8570BC9-2F6F-DAE8-0F07-BA87CD2A57F1}"/>
              </a:ext>
            </a:extLst>
          </p:cNvPr>
          <p:cNvSpPr/>
          <p:nvPr/>
        </p:nvSpPr>
        <p:spPr>
          <a:xfrm>
            <a:off x="4259903" y="5159012"/>
            <a:ext cx="431443" cy="460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03248E8-5862-DD62-7F0B-7951642F87A0}"/>
              </a:ext>
            </a:extLst>
          </p:cNvPr>
          <p:cNvSpPr/>
          <p:nvPr/>
        </p:nvSpPr>
        <p:spPr>
          <a:xfrm>
            <a:off x="10147660" y="3685071"/>
            <a:ext cx="431443" cy="460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7DE16-8896-C250-443F-CBF856259C2E}"/>
              </a:ext>
            </a:extLst>
          </p:cNvPr>
          <p:cNvSpPr txBox="1"/>
          <p:nvPr/>
        </p:nvSpPr>
        <p:spPr>
          <a:xfrm>
            <a:off x="10624639" y="3530602"/>
            <a:ext cx="14805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dirty="0"/>
              <a:t>거짓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57FA5D-4D30-6D21-EF2C-C8089C0EC85D}"/>
              </a:ext>
            </a:extLst>
          </p:cNvPr>
          <p:cNvSpPr txBox="1"/>
          <p:nvPr/>
        </p:nvSpPr>
        <p:spPr>
          <a:xfrm>
            <a:off x="4554976" y="5197538"/>
            <a:ext cx="5305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강태우 </a:t>
            </a:r>
            <a:r>
              <a:rPr lang="en-US" altLang="ko-KR" sz="1800" b="1" dirty="0"/>
              <a:t>=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10</a:t>
            </a:r>
            <a:r>
              <a:rPr lang="ko-KR" altLang="en-US" sz="1800" b="1" dirty="0"/>
              <a:t>대 </a:t>
            </a:r>
            <a:r>
              <a:rPr lang="en-US" altLang="ko-KR" sz="1800" b="1" dirty="0"/>
              <a:t>(</a:t>
            </a:r>
            <a:r>
              <a:rPr lang="ko-KR" altLang="en-US" b="1" dirty="0"/>
              <a:t>거짓</a:t>
            </a:r>
            <a:r>
              <a:rPr lang="en-US" altLang="ko-KR" sz="1800" b="1" dirty="0"/>
              <a:t>)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OR</a:t>
            </a:r>
            <a:r>
              <a:rPr lang="en-US" altLang="ko-KR" b="1" dirty="0"/>
              <a:t> </a:t>
            </a:r>
            <a:r>
              <a:rPr lang="ko-KR" altLang="en-US" b="1" dirty="0"/>
              <a:t>강태우 </a:t>
            </a:r>
            <a:r>
              <a:rPr lang="en-US" altLang="ko-KR" b="1" dirty="0"/>
              <a:t>= </a:t>
            </a:r>
            <a:r>
              <a:rPr lang="ko-KR" altLang="en-US" b="1" dirty="0"/>
              <a:t>남자 </a:t>
            </a:r>
            <a:r>
              <a:rPr lang="en-US" altLang="ko-KR" b="1" dirty="0"/>
              <a:t>(</a:t>
            </a:r>
            <a:r>
              <a:rPr lang="ko-KR" altLang="en-US" b="1" dirty="0"/>
              <a:t>참</a:t>
            </a:r>
            <a:r>
              <a:rPr lang="en-US" altLang="ko-KR" b="1" dirty="0"/>
              <a:t>) </a:t>
            </a:r>
            <a:endParaRPr lang="en-US" altLang="ko-KR" sz="1800" b="1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C796DCD-7736-780E-1E52-B7BC98F8D030}"/>
              </a:ext>
            </a:extLst>
          </p:cNvPr>
          <p:cNvSpPr/>
          <p:nvPr/>
        </p:nvSpPr>
        <p:spPr>
          <a:xfrm>
            <a:off x="9716217" y="5151779"/>
            <a:ext cx="431443" cy="460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B7C43-4565-5A27-9BBD-568F5A19307B}"/>
              </a:ext>
            </a:extLst>
          </p:cNvPr>
          <p:cNvSpPr txBox="1"/>
          <p:nvPr/>
        </p:nvSpPr>
        <p:spPr>
          <a:xfrm>
            <a:off x="10342266" y="4997310"/>
            <a:ext cx="7829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/>
              <a:t>참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1565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178E2-79FC-F694-29B3-01740FA2F94C}"/>
              </a:ext>
            </a:extLst>
          </p:cNvPr>
          <p:cNvSpPr txBox="1"/>
          <p:nvPr/>
        </p:nvSpPr>
        <p:spPr>
          <a:xfrm>
            <a:off x="581158" y="1129901"/>
            <a:ext cx="105461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논리조건 정리합니다 </a:t>
            </a:r>
            <a:r>
              <a:rPr lang="en-US" altLang="ko-KR" sz="3200" b="1" dirty="0"/>
              <a:t>(AND , OR)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D706E-66F7-FD9A-44A1-378798B38571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비교조건 과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rgbClr val="FF0000"/>
                </a:solidFill>
              </a:rPr>
              <a:t>논리조건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169CA1-D5D1-9588-A217-3DC51C7F1FCD}"/>
              </a:ext>
            </a:extLst>
          </p:cNvPr>
          <p:cNvSpPr txBox="1"/>
          <p:nvPr/>
        </p:nvSpPr>
        <p:spPr>
          <a:xfrm>
            <a:off x="1515891" y="2893738"/>
            <a:ext cx="3390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조건</a:t>
            </a:r>
            <a:r>
              <a:rPr lang="en-US" altLang="ko-KR" sz="2800" b="1" dirty="0"/>
              <a:t>1 </a:t>
            </a:r>
            <a:r>
              <a:rPr lang="en-US" altLang="ko-KR" sz="2800" b="1" dirty="0">
                <a:solidFill>
                  <a:srgbClr val="FF0000"/>
                </a:solidFill>
              </a:rPr>
              <a:t>AND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조건</a:t>
            </a:r>
            <a:r>
              <a:rPr lang="en-US" altLang="ko-KR" sz="2800" b="1" dirty="0"/>
              <a:t>2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7691A-763D-AAC6-5F1B-C6020958311E}"/>
              </a:ext>
            </a:extLst>
          </p:cNvPr>
          <p:cNvSpPr txBox="1"/>
          <p:nvPr/>
        </p:nvSpPr>
        <p:spPr>
          <a:xfrm>
            <a:off x="7205993" y="2893738"/>
            <a:ext cx="3117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조건</a:t>
            </a:r>
            <a:r>
              <a:rPr lang="en-US" altLang="ko-KR" sz="2800" b="1" dirty="0"/>
              <a:t>1 </a:t>
            </a:r>
            <a:r>
              <a:rPr lang="en-US" altLang="ko-KR" sz="2800" b="1" dirty="0">
                <a:solidFill>
                  <a:srgbClr val="FF0000"/>
                </a:solidFill>
              </a:rPr>
              <a:t>OR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조건</a:t>
            </a:r>
            <a:r>
              <a:rPr lang="en-US" altLang="ko-KR" sz="2800" b="1" dirty="0"/>
              <a:t>2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5D7AD-1D3F-67B3-841E-F0C02D8AB5CB}"/>
              </a:ext>
            </a:extLst>
          </p:cNvPr>
          <p:cNvSpPr txBox="1"/>
          <p:nvPr/>
        </p:nvSpPr>
        <p:spPr>
          <a:xfrm>
            <a:off x="471366" y="3795151"/>
            <a:ext cx="5401400" cy="101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조건</a:t>
            </a:r>
            <a:r>
              <a:rPr lang="en-US" altLang="ko-KR" sz="2000" b="1" dirty="0"/>
              <a:t>1 </a:t>
            </a:r>
            <a:r>
              <a:rPr lang="ko-KR" altLang="en-US" sz="2000" b="1" dirty="0"/>
              <a:t>과 조건</a:t>
            </a:r>
            <a:r>
              <a:rPr lang="en-US" altLang="ko-KR" sz="2000" b="1" dirty="0"/>
              <a:t>2 </a:t>
            </a:r>
            <a:r>
              <a:rPr lang="ko-KR" altLang="en-US" sz="2000" b="1" dirty="0"/>
              <a:t>가 모두 참이어야 참입니다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하나라도 거짓이면 거짓입니다</a:t>
            </a:r>
            <a:r>
              <a:rPr lang="en-US" altLang="ko-KR" sz="2000" b="1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22D90E-8F62-71E1-706E-8F9042043E55}"/>
              </a:ext>
            </a:extLst>
          </p:cNvPr>
          <p:cNvSpPr txBox="1"/>
          <p:nvPr/>
        </p:nvSpPr>
        <p:spPr>
          <a:xfrm>
            <a:off x="6180311" y="3795151"/>
            <a:ext cx="5460229" cy="101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조건</a:t>
            </a:r>
            <a:r>
              <a:rPr lang="en-US" altLang="ko-KR" sz="2000" b="1" dirty="0"/>
              <a:t>1 </a:t>
            </a:r>
            <a:r>
              <a:rPr lang="ko-KR" altLang="en-US" sz="2000" b="1" dirty="0"/>
              <a:t>과 조건</a:t>
            </a:r>
            <a:r>
              <a:rPr lang="en-US" altLang="ko-KR" sz="2000" b="1" dirty="0"/>
              <a:t>2 </a:t>
            </a:r>
            <a:r>
              <a:rPr lang="ko-KR" altLang="en-US" sz="2000" b="1" dirty="0"/>
              <a:t>중 하나만 </a:t>
            </a:r>
            <a:r>
              <a:rPr lang="ko-KR" altLang="en-US" sz="2000" b="1" dirty="0" err="1"/>
              <a:t>참이어도</a:t>
            </a:r>
            <a:r>
              <a:rPr lang="ko-KR" altLang="en-US" sz="2000" b="1" dirty="0"/>
              <a:t> 참입니다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모두 거짓이면 거짓입니다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34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221D0-4D33-CC7B-F913-007B5F4AB099}"/>
              </a:ext>
            </a:extLst>
          </p:cNvPr>
          <p:cNvSpPr txBox="1"/>
          <p:nvPr/>
        </p:nvSpPr>
        <p:spPr>
          <a:xfrm>
            <a:off x="765727" y="2198211"/>
            <a:ext cx="1028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1) TB_MEMBER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MEMBER_ID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‘AAAAA’ </a:t>
            </a:r>
            <a:r>
              <a:rPr lang="ko-KR" altLang="en-US" b="1" dirty="0">
                <a:solidFill>
                  <a:srgbClr val="FF0000"/>
                </a:solidFill>
              </a:rPr>
              <a:t>이고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PASSWD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‘AAAAA’ </a:t>
            </a:r>
            <a:r>
              <a:rPr lang="ko-KR" altLang="en-US" sz="1400" b="1" dirty="0"/>
              <a:t>인 대상의 모든 정보를 출력해주세요</a:t>
            </a:r>
            <a:r>
              <a:rPr lang="en-US" altLang="ko-KR" sz="14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D2DDD-703F-3D52-DD90-C7468624294E}"/>
              </a:ext>
            </a:extLst>
          </p:cNvPr>
          <p:cNvSpPr txBox="1"/>
          <p:nvPr/>
        </p:nvSpPr>
        <p:spPr>
          <a:xfrm>
            <a:off x="765727" y="4505900"/>
            <a:ext cx="991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2 ) TB_PRD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PRD_TYPE (</a:t>
            </a:r>
            <a:r>
              <a:rPr lang="ko-KR" altLang="en-US" sz="1400" b="1" dirty="0"/>
              <a:t>상품타입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컴퓨터</a:t>
            </a:r>
            <a:r>
              <a:rPr lang="en-US" altLang="ko-KR" sz="1400" b="1" dirty="0"/>
              <a:t>’ </a:t>
            </a:r>
            <a:r>
              <a:rPr lang="ko-KR" altLang="en-US" b="1" dirty="0">
                <a:solidFill>
                  <a:srgbClr val="FF0000"/>
                </a:solidFill>
              </a:rPr>
              <a:t>이거나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스마트폰</a:t>
            </a:r>
            <a:r>
              <a:rPr lang="en-US" altLang="ko-KR" sz="1400" b="1" dirty="0"/>
              <a:t>‘ </a:t>
            </a:r>
            <a:r>
              <a:rPr lang="ko-KR" altLang="en-US" sz="1400" b="1" dirty="0"/>
              <a:t>인 대상의 모든 정보를 출력해주세요</a:t>
            </a:r>
            <a:r>
              <a:rPr lang="en-US" altLang="ko-KR" sz="14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816E-81AB-96C5-921F-B7D9D4C6AE8E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비교조건 과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rgbClr val="FF0000"/>
                </a:solidFill>
              </a:rPr>
              <a:t>논리조건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942E8-272F-33DB-3F3C-FDA3DFA76A2B}"/>
              </a:ext>
            </a:extLst>
          </p:cNvPr>
          <p:cNvSpPr txBox="1"/>
          <p:nvPr/>
        </p:nvSpPr>
        <p:spPr>
          <a:xfrm>
            <a:off x="632673" y="1056952"/>
            <a:ext cx="107200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논리조건은 </a:t>
            </a:r>
            <a:r>
              <a:rPr lang="en-US" altLang="ko-KR" sz="3200" b="1" dirty="0"/>
              <a:t>AND , OR </a:t>
            </a:r>
            <a:r>
              <a:rPr lang="ko-KR" altLang="en-US" sz="3200" b="1" dirty="0"/>
              <a:t>으로 추가적인 조건을 줍니다</a:t>
            </a:r>
            <a:r>
              <a:rPr lang="en-US" altLang="ko-KR" sz="3200" b="1" dirty="0"/>
              <a:t>. 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D62E37-87F4-D259-29EB-496ACC7D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7" y="2658538"/>
            <a:ext cx="3177885" cy="12100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CE978F-2D3D-6325-F74B-D1605C7B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36" y="3021905"/>
            <a:ext cx="7007890" cy="584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48C4C0-7669-BB9A-8C90-FC25A5B33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27" y="4966227"/>
            <a:ext cx="3357088" cy="1210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5C7472-C1D4-D8B1-C1A0-755C90467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383" y="4986859"/>
            <a:ext cx="7580577" cy="12100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4A2944-4B83-07F5-8558-5823A5A69690}"/>
              </a:ext>
            </a:extLst>
          </p:cNvPr>
          <p:cNvSpPr/>
          <p:nvPr/>
        </p:nvSpPr>
        <p:spPr>
          <a:xfrm>
            <a:off x="1066800" y="3545356"/>
            <a:ext cx="467360" cy="323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15A7F2-870C-D89C-420C-41EC7CBA45F5}"/>
              </a:ext>
            </a:extLst>
          </p:cNvPr>
          <p:cNvSpPr/>
          <p:nvPr/>
        </p:nvSpPr>
        <p:spPr>
          <a:xfrm>
            <a:off x="1188720" y="5873677"/>
            <a:ext cx="345440" cy="302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7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69FEE15-AB2A-75C0-98A0-965E99BB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5457645" cy="2153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97004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1. WHERE</a:t>
            </a:r>
            <a:r>
              <a:rPr lang="ko-KR" altLang="en-US" sz="1800" b="1" dirty="0"/>
              <a:t> 사용 이유와 원리 </a:t>
            </a:r>
            <a:endParaRPr lang="en-US" altLang="ko-KR" sz="1800" b="1" dirty="0"/>
          </a:p>
        </p:txBody>
      </p:sp>
      <p:pic>
        <p:nvPicPr>
          <p:cNvPr id="3" name="그래픽 2" descr="화난 얼굴(윤곽선) 윤곽선">
            <a:extLst>
              <a:ext uri="{FF2B5EF4-FFF2-40B4-BE49-F238E27FC236}">
                <a16:creationId xmlns:a16="http://schemas.microsoft.com/office/drawing/2014/main" id="{2F4985A3-2F5A-DA1B-24EF-86961F553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462" y="3853878"/>
            <a:ext cx="2249407" cy="2249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3C7D41-08EB-F416-225D-80346BCB5AE0}"/>
              </a:ext>
            </a:extLst>
          </p:cNvPr>
          <p:cNvSpPr txBox="1"/>
          <p:nvPr/>
        </p:nvSpPr>
        <p:spPr>
          <a:xfrm>
            <a:off x="632674" y="824028"/>
            <a:ext cx="11413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MEMBER_ID </a:t>
            </a:r>
            <a:r>
              <a:rPr lang="ko-KR" altLang="en-US" sz="3200" b="1" dirty="0"/>
              <a:t>가 </a:t>
            </a:r>
            <a:r>
              <a:rPr lang="en-US" altLang="ko-KR" sz="3200" b="1" dirty="0"/>
              <a:t>‘HHHHH’ </a:t>
            </a:r>
            <a:r>
              <a:rPr lang="ko-KR" altLang="en-US" sz="3200" b="1" dirty="0"/>
              <a:t>인 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회원의 정보</a:t>
            </a:r>
            <a:r>
              <a:rPr lang="ko-KR" altLang="en-US" sz="3200" b="1" dirty="0">
                <a:solidFill>
                  <a:srgbClr val="FF0000"/>
                </a:solidFill>
              </a:rPr>
              <a:t>만</a:t>
            </a:r>
            <a:r>
              <a:rPr lang="ko-KR" altLang="en-US" sz="3200" b="1" dirty="0"/>
              <a:t> 출력하고 싶은데 </a:t>
            </a:r>
            <a:r>
              <a:rPr lang="en-US" altLang="ko-KR" sz="3200" b="1" dirty="0"/>
              <a:t>…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ECBF3-4C3E-56C7-EDDA-877CE7441CCF}"/>
              </a:ext>
            </a:extLst>
          </p:cNvPr>
          <p:cNvSpPr txBox="1"/>
          <p:nvPr/>
        </p:nvSpPr>
        <p:spPr>
          <a:xfrm>
            <a:off x="386840" y="6103285"/>
            <a:ext cx="4319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WHERE </a:t>
            </a:r>
            <a:r>
              <a:rPr lang="ko-KR" altLang="en-US" sz="2000" b="1" dirty="0"/>
              <a:t>문법을 모르는 개발자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43CDC-2BC4-1836-D659-2BFECF807ABF}"/>
              </a:ext>
            </a:extLst>
          </p:cNvPr>
          <p:cNvSpPr txBox="1"/>
          <p:nvPr/>
        </p:nvSpPr>
        <p:spPr>
          <a:xfrm>
            <a:off x="6076122" y="3049729"/>
            <a:ext cx="3990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SELECT * FROM </a:t>
            </a:r>
            <a:r>
              <a:rPr lang="en-US" altLang="ko-KR" b="1" dirty="0"/>
              <a:t>TB_MEMBER;</a:t>
            </a:r>
            <a:endParaRPr lang="ko-KR" altLang="en-US" b="1" dirty="0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F9EA7EBC-658F-9909-617E-D951FA10F46B}"/>
              </a:ext>
            </a:extLst>
          </p:cNvPr>
          <p:cNvSpPr/>
          <p:nvPr/>
        </p:nvSpPr>
        <p:spPr>
          <a:xfrm>
            <a:off x="2769977" y="2857181"/>
            <a:ext cx="2334295" cy="850527"/>
          </a:xfrm>
          <a:prstGeom prst="wedgeRectCallout">
            <a:avLst>
              <a:gd name="adj1" fmla="val -45318"/>
              <a:gd name="adj2" fmla="val 913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일단 다 가져와서 </a:t>
            </a:r>
            <a:endParaRPr lang="en-US" altLang="ko-KR" b="1" dirty="0"/>
          </a:p>
          <a:p>
            <a:pPr algn="ctr"/>
            <a:r>
              <a:rPr lang="ko-KR" altLang="en-US" b="1" dirty="0" err="1"/>
              <a:t>사용해야겠네</a:t>
            </a:r>
            <a:r>
              <a:rPr lang="en-US" altLang="ko-KR" b="1" dirty="0"/>
              <a:t>..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A62099-DF80-13CE-3BA3-60567CDA767E}"/>
              </a:ext>
            </a:extLst>
          </p:cNvPr>
          <p:cNvSpPr/>
          <p:nvPr/>
        </p:nvSpPr>
        <p:spPr>
          <a:xfrm>
            <a:off x="6105939" y="5005894"/>
            <a:ext cx="5457645" cy="212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펼친 손 윤곽선">
            <a:extLst>
              <a:ext uri="{FF2B5EF4-FFF2-40B4-BE49-F238E27FC236}">
                <a16:creationId xmlns:a16="http://schemas.microsoft.com/office/drawing/2014/main" id="{D55516AA-AC4C-4E40-C53F-7FBBB01FE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4814" y="4871217"/>
            <a:ext cx="1067049" cy="7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99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221D0-4D33-CC7B-F913-007B5F4AB099}"/>
              </a:ext>
            </a:extLst>
          </p:cNvPr>
          <p:cNvSpPr txBox="1"/>
          <p:nvPr/>
        </p:nvSpPr>
        <p:spPr>
          <a:xfrm>
            <a:off x="906456" y="2152792"/>
            <a:ext cx="10551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1 ) TB_MEMBER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GRADE_CD(</a:t>
            </a:r>
            <a:r>
              <a:rPr lang="ko-KR" altLang="en-US" sz="1400" b="1" dirty="0"/>
              <a:t>등급코드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2 </a:t>
            </a:r>
            <a:r>
              <a:rPr lang="ko-KR" altLang="en-US" sz="1400" b="1" dirty="0"/>
              <a:t>이면서 </a:t>
            </a:r>
            <a:r>
              <a:rPr lang="en-US" altLang="ko-KR" sz="1400" b="1" dirty="0"/>
              <a:t>GENDER(</a:t>
            </a:r>
            <a:r>
              <a:rPr lang="ko-KR" altLang="en-US" sz="1400" b="1" dirty="0"/>
              <a:t>성별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남</a:t>
            </a:r>
            <a:r>
              <a:rPr lang="en-US" altLang="ko-KR" sz="1400" b="1" dirty="0"/>
              <a:t>‘ </a:t>
            </a:r>
            <a:r>
              <a:rPr lang="ko-KR" altLang="en-US" sz="1400" b="1" dirty="0"/>
              <a:t>인 대상의 모든 정보를 출력해주세요</a:t>
            </a:r>
            <a:r>
              <a:rPr lang="en-US" altLang="ko-KR" sz="14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D2DDD-703F-3D52-DD90-C7468624294E}"/>
              </a:ext>
            </a:extLst>
          </p:cNvPr>
          <p:cNvSpPr txBox="1"/>
          <p:nvPr/>
        </p:nvSpPr>
        <p:spPr>
          <a:xfrm>
            <a:off x="906456" y="3311463"/>
            <a:ext cx="10748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2 ) TB_PRD (</a:t>
            </a:r>
            <a:r>
              <a:rPr lang="ko-KR" altLang="en-US" sz="1400" b="1" dirty="0"/>
              <a:t>상품 테이블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PRD_TYPE(</a:t>
            </a:r>
            <a:r>
              <a:rPr lang="ko-KR" altLang="en-US" sz="1400" b="1" dirty="0"/>
              <a:t>상품타입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욕실용품</a:t>
            </a:r>
            <a:r>
              <a:rPr lang="en-US" altLang="ko-KR" sz="1400" b="1" dirty="0"/>
              <a:t>’ </a:t>
            </a:r>
            <a:r>
              <a:rPr lang="ko-KR" altLang="en-US" sz="1400" b="1" dirty="0"/>
              <a:t>이면서 </a:t>
            </a:r>
            <a:r>
              <a:rPr lang="en-US" altLang="ko-KR" sz="1400" b="1" dirty="0"/>
              <a:t>SELL_COMP_NAME (</a:t>
            </a:r>
            <a:r>
              <a:rPr lang="ko-KR" altLang="en-US" sz="1400" b="1" dirty="0"/>
              <a:t>판매회사이름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다우니</a:t>
            </a:r>
            <a:r>
              <a:rPr lang="en-US" altLang="ko-KR" sz="1400" b="1" dirty="0"/>
              <a:t>‘ </a:t>
            </a:r>
            <a:r>
              <a:rPr lang="ko-KR" altLang="en-US" sz="1400" b="1" dirty="0"/>
              <a:t>인 </a:t>
            </a:r>
            <a:endParaRPr lang="en-US" altLang="ko-KR" sz="1400" b="1" dirty="0"/>
          </a:p>
          <a:p>
            <a:r>
              <a:rPr lang="en-US" altLang="ko-KR" sz="1400" b="1" dirty="0"/>
              <a:t>          </a:t>
            </a:r>
            <a:r>
              <a:rPr lang="ko-KR" altLang="en-US" sz="1400" b="1" dirty="0"/>
              <a:t>상품 중에 </a:t>
            </a:r>
            <a:r>
              <a:rPr lang="en-US" altLang="ko-KR" sz="1400" b="1" dirty="0"/>
              <a:t>PRD_PRICE (</a:t>
            </a:r>
            <a:r>
              <a:rPr lang="ko-KR" altLang="en-US" sz="1400" b="1" dirty="0"/>
              <a:t>상품가격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20000 </a:t>
            </a:r>
            <a:r>
              <a:rPr lang="ko-KR" altLang="en-US" sz="1400" b="1" dirty="0"/>
              <a:t>이상인 대상의 </a:t>
            </a:r>
            <a:r>
              <a:rPr lang="en-US" altLang="ko-KR" sz="1400" b="1" dirty="0"/>
              <a:t>PRD_NAME , PRD_TYPE , PRD_PRICE </a:t>
            </a:r>
            <a:r>
              <a:rPr lang="ko-KR" altLang="en-US" sz="1400" b="1" dirty="0"/>
              <a:t>컬럼을 출력해주세요</a:t>
            </a:r>
            <a:r>
              <a:rPr lang="en-US" altLang="ko-KR" sz="14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816E-81AB-96C5-921F-B7D9D4C6AE8E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비교조건 과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rgbClr val="FF0000"/>
                </a:solidFill>
              </a:rPr>
              <a:t>논리조건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942E8-272F-33DB-3F3C-FDA3DFA76A2B}"/>
              </a:ext>
            </a:extLst>
          </p:cNvPr>
          <p:cNvSpPr txBox="1"/>
          <p:nvPr/>
        </p:nvSpPr>
        <p:spPr>
          <a:xfrm>
            <a:off x="632673" y="1056952"/>
            <a:ext cx="4757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문제를 풀어봅시다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645D9-84AF-D5CA-6B54-B2782FD57A1F}"/>
              </a:ext>
            </a:extLst>
          </p:cNvPr>
          <p:cNvSpPr txBox="1"/>
          <p:nvPr/>
        </p:nvSpPr>
        <p:spPr>
          <a:xfrm>
            <a:off x="856956" y="5173761"/>
            <a:ext cx="940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3 ) TB_MEMBER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MEMBER_ID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‘AAAAA’ </a:t>
            </a:r>
            <a:r>
              <a:rPr lang="ko-KR" altLang="en-US" sz="1400" b="1" dirty="0"/>
              <a:t>이거나 </a:t>
            </a:r>
            <a:r>
              <a:rPr lang="en-US" altLang="ko-KR" sz="1400" b="1" dirty="0"/>
              <a:t>‘BBBBB’ </a:t>
            </a:r>
            <a:r>
              <a:rPr lang="ko-KR" altLang="en-US" sz="1400" b="1" dirty="0"/>
              <a:t>인 대상의 모든 정보를 출력해주세요</a:t>
            </a:r>
            <a:r>
              <a:rPr lang="en-US" altLang="ko-KR" sz="14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145B8D-BF6F-FCB9-784F-74E8B3B7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10" y="2493805"/>
            <a:ext cx="9072880" cy="500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2A0BC8-96F1-2E62-76CF-FCFB188C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21" y="3834683"/>
            <a:ext cx="3039069" cy="8158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5B6450-C38C-DC51-E21D-42A762F2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82" y="5550888"/>
            <a:ext cx="6716008" cy="5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41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221D0-4D33-CC7B-F913-007B5F4AB099}"/>
              </a:ext>
            </a:extLst>
          </p:cNvPr>
          <p:cNvSpPr txBox="1"/>
          <p:nvPr/>
        </p:nvSpPr>
        <p:spPr>
          <a:xfrm>
            <a:off x="607929" y="962049"/>
            <a:ext cx="10551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1 ) TB_MEMBER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GRADE_CD(</a:t>
            </a:r>
            <a:r>
              <a:rPr lang="ko-KR" altLang="en-US" sz="1400" b="1" dirty="0"/>
              <a:t>등급코드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2 </a:t>
            </a:r>
            <a:r>
              <a:rPr lang="ko-KR" altLang="en-US" sz="1400" b="1" dirty="0"/>
              <a:t>이면서 </a:t>
            </a:r>
            <a:r>
              <a:rPr lang="en-US" altLang="ko-KR" sz="1400" b="1" dirty="0"/>
              <a:t>GENDER(</a:t>
            </a:r>
            <a:r>
              <a:rPr lang="ko-KR" altLang="en-US" sz="1400" b="1" dirty="0"/>
              <a:t>성별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남</a:t>
            </a:r>
            <a:r>
              <a:rPr lang="en-US" altLang="ko-KR" sz="1400" b="1" dirty="0"/>
              <a:t>‘ </a:t>
            </a:r>
            <a:r>
              <a:rPr lang="ko-KR" altLang="en-US" sz="1400" b="1" dirty="0"/>
              <a:t>인 대상의 모든 정보를 출력해주세요</a:t>
            </a:r>
            <a:r>
              <a:rPr lang="en-US" altLang="ko-KR" sz="14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D2DDD-703F-3D52-DD90-C7468624294E}"/>
              </a:ext>
            </a:extLst>
          </p:cNvPr>
          <p:cNvSpPr txBox="1"/>
          <p:nvPr/>
        </p:nvSpPr>
        <p:spPr>
          <a:xfrm>
            <a:off x="607929" y="2717207"/>
            <a:ext cx="10748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2 ) TB_PRD (</a:t>
            </a:r>
            <a:r>
              <a:rPr lang="ko-KR" altLang="en-US" sz="1400" b="1" dirty="0"/>
              <a:t>상품 테이블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PRD_TYPE(</a:t>
            </a:r>
            <a:r>
              <a:rPr lang="ko-KR" altLang="en-US" sz="1400" b="1" dirty="0"/>
              <a:t>상품타입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욕실용품</a:t>
            </a:r>
            <a:r>
              <a:rPr lang="en-US" altLang="ko-KR" sz="1400" b="1" dirty="0"/>
              <a:t>’ </a:t>
            </a:r>
            <a:r>
              <a:rPr lang="ko-KR" altLang="en-US" sz="1400" b="1" dirty="0"/>
              <a:t>이면서 </a:t>
            </a:r>
            <a:r>
              <a:rPr lang="en-US" altLang="ko-KR" sz="1400" b="1" dirty="0"/>
              <a:t>SELL_COMP_NAME (</a:t>
            </a:r>
            <a:r>
              <a:rPr lang="ko-KR" altLang="en-US" sz="1400" b="1" dirty="0"/>
              <a:t>판매회사이름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다우니</a:t>
            </a:r>
            <a:r>
              <a:rPr lang="en-US" altLang="ko-KR" sz="1400" b="1" dirty="0"/>
              <a:t>‘ </a:t>
            </a:r>
            <a:r>
              <a:rPr lang="ko-KR" altLang="en-US" sz="1400" b="1" dirty="0"/>
              <a:t>인 </a:t>
            </a:r>
            <a:endParaRPr lang="en-US" altLang="ko-KR" sz="1400" b="1" dirty="0"/>
          </a:p>
          <a:p>
            <a:r>
              <a:rPr lang="en-US" altLang="ko-KR" sz="1400" b="1" dirty="0"/>
              <a:t>          </a:t>
            </a:r>
            <a:r>
              <a:rPr lang="ko-KR" altLang="en-US" sz="1400" b="1" dirty="0"/>
              <a:t>상품 중에 </a:t>
            </a:r>
            <a:r>
              <a:rPr lang="en-US" altLang="ko-KR" sz="1400" b="1" dirty="0"/>
              <a:t>PRD_PRICE (</a:t>
            </a:r>
            <a:r>
              <a:rPr lang="ko-KR" altLang="en-US" sz="1400" b="1" dirty="0"/>
              <a:t>상품가격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20000 </a:t>
            </a:r>
            <a:r>
              <a:rPr lang="ko-KR" altLang="en-US" sz="1400" b="1" dirty="0"/>
              <a:t>이상인 대상의 </a:t>
            </a:r>
            <a:r>
              <a:rPr lang="en-US" altLang="ko-KR" sz="1400" b="1" dirty="0"/>
              <a:t>PRD_NAME , PRD_TYPE , PRD_PRICE </a:t>
            </a:r>
            <a:r>
              <a:rPr lang="ko-KR" altLang="en-US" sz="1400" b="1" dirty="0"/>
              <a:t>컬럼을 출력해주세요</a:t>
            </a:r>
            <a:r>
              <a:rPr lang="en-US" altLang="ko-KR" sz="14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816E-81AB-96C5-921F-B7D9D4C6AE8E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비교조건 과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rgbClr val="FF0000"/>
                </a:solidFill>
              </a:rPr>
              <a:t>논리조건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645D9-84AF-D5CA-6B54-B2782FD57A1F}"/>
              </a:ext>
            </a:extLst>
          </p:cNvPr>
          <p:cNvSpPr txBox="1"/>
          <p:nvPr/>
        </p:nvSpPr>
        <p:spPr>
          <a:xfrm>
            <a:off x="607929" y="5141511"/>
            <a:ext cx="940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3 ) TB_MEMBER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MEMBER_ID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‘AAAAA’ </a:t>
            </a:r>
            <a:r>
              <a:rPr lang="ko-KR" altLang="en-US" sz="1400" b="1" dirty="0"/>
              <a:t>이거나 </a:t>
            </a:r>
            <a:r>
              <a:rPr lang="en-US" altLang="ko-KR" sz="1400" b="1" dirty="0"/>
              <a:t>‘BBBBB’ </a:t>
            </a:r>
            <a:r>
              <a:rPr lang="ko-KR" altLang="en-US" sz="1400" b="1" dirty="0"/>
              <a:t>인 대상의 모든 정보를 출력해주세요</a:t>
            </a:r>
            <a:r>
              <a:rPr lang="en-US" altLang="ko-KR" sz="14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145B8D-BF6F-FCB9-784F-74E8B3B7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661" y="1316613"/>
            <a:ext cx="6979920" cy="3849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2A0BC8-96F1-2E62-76CF-FCFB188C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91" y="3305412"/>
            <a:ext cx="3039069" cy="8158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5B6450-C38C-DC51-E21D-42A762F2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505" y="5505241"/>
            <a:ext cx="6508055" cy="484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9ACABD-4866-A463-2CA9-34996CAAB8FD}"/>
              </a:ext>
            </a:extLst>
          </p:cNvPr>
          <p:cNvSpPr txBox="1"/>
          <p:nvPr/>
        </p:nvSpPr>
        <p:spPr>
          <a:xfrm>
            <a:off x="963946" y="1366068"/>
            <a:ext cx="58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0953C-4109-1336-8D75-8C694CEE7B71}"/>
              </a:ext>
            </a:extLst>
          </p:cNvPr>
          <p:cNvSpPr txBox="1"/>
          <p:nvPr/>
        </p:nvSpPr>
        <p:spPr>
          <a:xfrm>
            <a:off x="909400" y="3193534"/>
            <a:ext cx="58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E1715-DA75-52FA-9775-8D7F955072B8}"/>
              </a:ext>
            </a:extLst>
          </p:cNvPr>
          <p:cNvSpPr txBox="1"/>
          <p:nvPr/>
        </p:nvSpPr>
        <p:spPr>
          <a:xfrm>
            <a:off x="909399" y="5404245"/>
            <a:ext cx="58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0B4A90-2368-103B-48BB-01922E28B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24" y="1350826"/>
            <a:ext cx="2506286" cy="12294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577BE5-20FB-628E-3471-24CFF9E7A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777" y="3283009"/>
            <a:ext cx="2920753" cy="16690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A024D9-DA7C-9419-61B8-6DBCB15E8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777" y="5372946"/>
            <a:ext cx="2891109" cy="110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1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43924B-A775-3C6A-A5CE-FD95102C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86" y="3243912"/>
            <a:ext cx="3145190" cy="1811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CF0F30-126F-E484-C78C-305951758731}"/>
              </a:ext>
            </a:extLst>
          </p:cNvPr>
          <p:cNvSpPr txBox="1"/>
          <p:nvPr/>
        </p:nvSpPr>
        <p:spPr>
          <a:xfrm>
            <a:off x="194793" y="166283"/>
            <a:ext cx="795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비교조건 과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rgbClr val="FF0000"/>
                </a:solidFill>
              </a:rPr>
              <a:t>논리조건 </a:t>
            </a:r>
            <a:r>
              <a:rPr lang="en-US" altLang="ko-KR" sz="1800" b="1" dirty="0"/>
              <a:t>– </a:t>
            </a:r>
            <a:r>
              <a:rPr lang="ko-KR" altLang="en-US" sz="1800" b="1" dirty="0">
                <a:highlight>
                  <a:srgbClr val="FFFF00"/>
                </a:highlight>
              </a:rPr>
              <a:t>주의사항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연산자의 우선순위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endParaRPr lang="en-US" altLang="ko-KR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6407D-5AF5-9AA3-73BE-B99F84FB67D2}"/>
              </a:ext>
            </a:extLst>
          </p:cNvPr>
          <p:cNvSpPr txBox="1"/>
          <p:nvPr/>
        </p:nvSpPr>
        <p:spPr>
          <a:xfrm>
            <a:off x="548963" y="1857462"/>
            <a:ext cx="10513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아래 </a:t>
            </a:r>
            <a:r>
              <a:rPr lang="en-US" altLang="ko-KR" sz="3200" b="1" dirty="0"/>
              <a:t>SQL</a:t>
            </a:r>
            <a:r>
              <a:rPr lang="ko-KR" altLang="en-US" sz="3200" b="1" dirty="0"/>
              <a:t>의 결과로 몇 개의 </a:t>
            </a:r>
            <a:r>
              <a:rPr lang="ko-KR" altLang="en-US" sz="3200" b="1" dirty="0" err="1"/>
              <a:t>튜플이</a:t>
            </a:r>
            <a:r>
              <a:rPr lang="ko-KR" altLang="en-US" sz="3200" b="1" dirty="0"/>
              <a:t> 나올까요</a:t>
            </a:r>
            <a:r>
              <a:rPr lang="en-US" altLang="ko-KR" sz="3200" b="1" dirty="0"/>
              <a:t>?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82FBED-04C9-6A28-5735-8934428B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59" y="2913711"/>
            <a:ext cx="7754358" cy="24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8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F0F30-126F-E484-C78C-305951758731}"/>
              </a:ext>
            </a:extLst>
          </p:cNvPr>
          <p:cNvSpPr txBox="1"/>
          <p:nvPr/>
        </p:nvSpPr>
        <p:spPr>
          <a:xfrm>
            <a:off x="194793" y="166283"/>
            <a:ext cx="795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비교조건 과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rgbClr val="FF0000"/>
                </a:solidFill>
              </a:rPr>
              <a:t>논리조건 </a:t>
            </a:r>
            <a:r>
              <a:rPr lang="en-US" altLang="ko-KR" sz="1800" b="1" dirty="0"/>
              <a:t>– </a:t>
            </a:r>
            <a:r>
              <a:rPr lang="ko-KR" altLang="en-US" sz="1800" b="1" dirty="0"/>
              <a:t>주의사항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연산자의 우선순위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2D030-FCEE-DB55-4CFB-50B170BB429E}"/>
              </a:ext>
            </a:extLst>
          </p:cNvPr>
          <p:cNvSpPr txBox="1"/>
          <p:nvPr/>
        </p:nvSpPr>
        <p:spPr>
          <a:xfrm>
            <a:off x="1115634" y="1876780"/>
            <a:ext cx="48086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1 + 2 * 3   =</a:t>
            </a:r>
            <a:r>
              <a:rPr lang="ko-KR" altLang="en-US" sz="3200" b="1" dirty="0"/>
              <a:t>   </a:t>
            </a:r>
            <a:r>
              <a:rPr lang="en-US" altLang="ko-KR" sz="3200" b="1" dirty="0"/>
              <a:t>?</a:t>
            </a:r>
            <a:r>
              <a:rPr lang="ko-KR" altLang="en-US" sz="3200" b="1" dirty="0"/>
              <a:t> </a:t>
            </a:r>
            <a:endParaRPr lang="en-US" altLang="ko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1AEB5-51BF-9451-A77D-2475ABF48BDB}"/>
              </a:ext>
            </a:extLst>
          </p:cNvPr>
          <p:cNvSpPr txBox="1"/>
          <p:nvPr/>
        </p:nvSpPr>
        <p:spPr>
          <a:xfrm>
            <a:off x="1373211" y="2632200"/>
            <a:ext cx="5890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2*3 </a:t>
            </a:r>
            <a:r>
              <a:rPr lang="ko-KR" altLang="en-US" b="1" dirty="0"/>
              <a:t>을 먼저하고 </a:t>
            </a:r>
            <a:r>
              <a:rPr lang="en-US" altLang="ko-KR" b="1" dirty="0"/>
              <a:t>(6) </a:t>
            </a:r>
            <a:r>
              <a:rPr lang="ko-KR" altLang="en-US" b="1" dirty="0"/>
              <a:t>거기에 </a:t>
            </a:r>
            <a:r>
              <a:rPr lang="en-US" altLang="ko-KR" b="1" dirty="0"/>
              <a:t>1</a:t>
            </a:r>
            <a:r>
              <a:rPr lang="ko-KR" altLang="en-US" b="1" dirty="0"/>
              <a:t>을 더해 </a:t>
            </a:r>
            <a:r>
              <a:rPr lang="en-US" altLang="ko-KR" b="1" dirty="0"/>
              <a:t>7</a:t>
            </a:r>
            <a:r>
              <a:rPr lang="ko-KR" altLang="en-US" b="1" dirty="0"/>
              <a:t>이 됩니다</a:t>
            </a:r>
            <a:r>
              <a:rPr lang="en-US" altLang="ko-KR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B97D3-A535-302F-990C-266C7BCB4FE5}"/>
              </a:ext>
            </a:extLst>
          </p:cNvPr>
          <p:cNvSpPr txBox="1"/>
          <p:nvPr/>
        </p:nvSpPr>
        <p:spPr>
          <a:xfrm>
            <a:off x="1115634" y="4044199"/>
            <a:ext cx="9973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WHERE</a:t>
            </a:r>
            <a:r>
              <a:rPr lang="ko-KR" altLang="en-US" sz="3200" b="1" dirty="0"/>
              <a:t> 조건</a:t>
            </a:r>
            <a:r>
              <a:rPr lang="en-US" altLang="ko-KR" sz="3200" b="1" dirty="0"/>
              <a:t>1 OR </a:t>
            </a:r>
            <a:r>
              <a:rPr lang="ko-KR" altLang="en-US" sz="3200" b="1" dirty="0"/>
              <a:t>조건</a:t>
            </a:r>
            <a:r>
              <a:rPr lang="en-US" altLang="ko-KR" sz="3200" b="1" dirty="0"/>
              <a:t>2 AND </a:t>
            </a:r>
            <a:r>
              <a:rPr lang="ko-KR" altLang="en-US" sz="3200" b="1" dirty="0"/>
              <a:t>조건</a:t>
            </a:r>
            <a:r>
              <a:rPr lang="en-US" altLang="ko-KR" sz="3200" b="1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C725BC-6F3E-85D0-1B3B-415996C62CCB}"/>
              </a:ext>
            </a:extLst>
          </p:cNvPr>
          <p:cNvSpPr txBox="1"/>
          <p:nvPr/>
        </p:nvSpPr>
        <p:spPr>
          <a:xfrm>
            <a:off x="1476242" y="4831816"/>
            <a:ext cx="9715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조건</a:t>
            </a:r>
            <a:r>
              <a:rPr lang="en-US" altLang="ko-KR" b="1" dirty="0"/>
              <a:t>2 AND </a:t>
            </a:r>
            <a:r>
              <a:rPr lang="ko-KR" altLang="en-US" b="1" dirty="0"/>
              <a:t>조건</a:t>
            </a:r>
            <a:r>
              <a:rPr lang="en-US" altLang="ko-KR" b="1" dirty="0"/>
              <a:t>3 </a:t>
            </a:r>
            <a:r>
              <a:rPr lang="ko-KR" altLang="en-US" b="1" dirty="0"/>
              <a:t>을 먼저하고 </a:t>
            </a:r>
            <a:r>
              <a:rPr lang="en-US" altLang="ko-KR" b="1" dirty="0"/>
              <a:t>(</a:t>
            </a:r>
            <a:r>
              <a:rPr lang="ko-KR" altLang="en-US" b="1" dirty="0"/>
              <a:t>참</a:t>
            </a:r>
            <a:r>
              <a:rPr lang="en-US" altLang="ko-KR" b="1" dirty="0"/>
              <a:t>/</a:t>
            </a:r>
            <a:r>
              <a:rPr lang="ko-KR" altLang="en-US" b="1" dirty="0"/>
              <a:t>거짓</a:t>
            </a:r>
            <a:r>
              <a:rPr lang="en-US" altLang="ko-KR" b="1" dirty="0"/>
              <a:t>)</a:t>
            </a:r>
            <a:r>
              <a:rPr lang="ko-KR" altLang="en-US" b="1" dirty="0"/>
              <a:t> 그 결과와 조건</a:t>
            </a:r>
            <a:r>
              <a:rPr lang="en-US" altLang="ko-KR" b="1" dirty="0"/>
              <a:t>1 </a:t>
            </a:r>
            <a:r>
              <a:rPr lang="ko-KR" altLang="en-US" b="1" dirty="0"/>
              <a:t>을 </a:t>
            </a:r>
            <a:r>
              <a:rPr lang="en-US" altLang="ko-KR" b="1" dirty="0"/>
              <a:t>OR </a:t>
            </a:r>
            <a:r>
              <a:rPr lang="ko-KR" altLang="en-US" b="1" dirty="0"/>
              <a:t>조건으로 확인합니다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9004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F0F30-126F-E484-C78C-305951758731}"/>
              </a:ext>
            </a:extLst>
          </p:cNvPr>
          <p:cNvSpPr txBox="1"/>
          <p:nvPr/>
        </p:nvSpPr>
        <p:spPr>
          <a:xfrm>
            <a:off x="194793" y="166283"/>
            <a:ext cx="795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/>
              <a:t>비교조건 과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rgbClr val="FF0000"/>
                </a:solidFill>
              </a:rPr>
              <a:t>논리조건 </a:t>
            </a:r>
            <a:r>
              <a:rPr lang="en-US" altLang="ko-KR" sz="1800" b="1" dirty="0"/>
              <a:t>– </a:t>
            </a:r>
            <a:r>
              <a:rPr lang="ko-KR" altLang="en-US" sz="1800" b="1" dirty="0"/>
              <a:t>주의사항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연산자의 우선순위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endParaRPr lang="en-US" altLang="ko-KR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6407D-5AF5-9AA3-73BE-B99F84FB67D2}"/>
              </a:ext>
            </a:extLst>
          </p:cNvPr>
          <p:cNvSpPr txBox="1"/>
          <p:nvPr/>
        </p:nvSpPr>
        <p:spPr>
          <a:xfrm>
            <a:off x="497721" y="1586889"/>
            <a:ext cx="10513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괄호를 이용하면 원하는 순서대로 처리가 가능합니다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F6D84-041B-2995-861D-1EC8847A9FA0}"/>
              </a:ext>
            </a:extLst>
          </p:cNvPr>
          <p:cNvSpPr txBox="1"/>
          <p:nvPr/>
        </p:nvSpPr>
        <p:spPr>
          <a:xfrm>
            <a:off x="716660" y="2171664"/>
            <a:ext cx="3114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(1+2) * 3 = 9 </a:t>
            </a:r>
            <a:r>
              <a:rPr lang="ko-KR" altLang="en-US" b="1" dirty="0"/>
              <a:t>와 같은 원리</a:t>
            </a:r>
            <a:r>
              <a:rPr lang="en-US" altLang="ko-KR" b="1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BA40BE-C18E-E5A9-8F5A-5FFDC451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60" y="3495103"/>
            <a:ext cx="3243182" cy="18627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24BF44-CEAA-4E68-B0F4-8DF2331F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622" y="3495103"/>
            <a:ext cx="7294439" cy="104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F1FB7B-D604-56E9-7876-D6EAB7875207}"/>
              </a:ext>
            </a:extLst>
          </p:cNvPr>
          <p:cNvSpPr txBox="1"/>
          <p:nvPr/>
        </p:nvSpPr>
        <p:spPr>
          <a:xfrm>
            <a:off x="6177280" y="4257220"/>
            <a:ext cx="2936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해당 조건에 맞는 데이터 없음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DFCF1-3D91-8923-C058-B7E728D5CD14}"/>
              </a:ext>
            </a:extLst>
          </p:cNvPr>
          <p:cNvSpPr/>
          <p:nvPr/>
        </p:nvSpPr>
        <p:spPr>
          <a:xfrm>
            <a:off x="1727453" y="4244800"/>
            <a:ext cx="180595" cy="323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5F6A30-FFCD-88AF-77DC-F806FD2BDC4B}"/>
              </a:ext>
            </a:extLst>
          </p:cNvPr>
          <p:cNvSpPr/>
          <p:nvPr/>
        </p:nvSpPr>
        <p:spPr>
          <a:xfrm>
            <a:off x="3147821" y="4595774"/>
            <a:ext cx="180595" cy="323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4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413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5942E8-272F-33DB-3F3C-FDA3DFA76A2B}"/>
              </a:ext>
            </a:extLst>
          </p:cNvPr>
          <p:cNvSpPr txBox="1"/>
          <p:nvPr/>
        </p:nvSpPr>
        <p:spPr>
          <a:xfrm>
            <a:off x="626234" y="1501275"/>
            <a:ext cx="105461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부정 연산은 조건에 </a:t>
            </a:r>
            <a:r>
              <a:rPr lang="en-US" altLang="ko-KR" sz="3200" b="1" dirty="0">
                <a:solidFill>
                  <a:srgbClr val="FF0000"/>
                </a:solidFill>
              </a:rPr>
              <a:t>NOT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개념이 붙은 것입니다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pic>
        <p:nvPicPr>
          <p:cNvPr id="9" name="그래픽 8" descr="혼란스러운 사람 윤곽선">
            <a:extLst>
              <a:ext uri="{FF2B5EF4-FFF2-40B4-BE49-F238E27FC236}">
                <a16:creationId xmlns:a16="http://schemas.microsoft.com/office/drawing/2014/main" id="{A33673C7-8ECD-31DB-3DA2-CC7AFEDED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3308" y="4418639"/>
            <a:ext cx="1913694" cy="1913694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417A4B04-35FB-CBBA-02C0-B541F3CDFB71}"/>
              </a:ext>
            </a:extLst>
          </p:cNvPr>
          <p:cNvSpPr/>
          <p:nvPr/>
        </p:nvSpPr>
        <p:spPr>
          <a:xfrm>
            <a:off x="4842456" y="2840681"/>
            <a:ext cx="3406461" cy="1390030"/>
          </a:xfrm>
          <a:prstGeom prst="wedgeRectCallout">
            <a:avLst>
              <a:gd name="adj1" fmla="val -53623"/>
              <a:gd name="adj2" fmla="val 83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NOT 1 = 2</a:t>
            </a:r>
          </a:p>
          <a:p>
            <a:pPr algn="ctr"/>
            <a:r>
              <a:rPr lang="en-US" altLang="ko-KR" sz="2000" b="1" dirty="0"/>
              <a:t> </a:t>
            </a:r>
          </a:p>
          <a:p>
            <a:pPr algn="ctr"/>
            <a:r>
              <a:rPr lang="en-US" altLang="ko-KR" sz="2000" b="1" dirty="0"/>
              <a:t>1 != 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7ADD5-7AA1-5C00-6785-AE2CE8451844}"/>
              </a:ext>
            </a:extLst>
          </p:cNvPr>
          <p:cNvSpPr txBox="1"/>
          <p:nvPr/>
        </p:nvSpPr>
        <p:spPr>
          <a:xfrm>
            <a:off x="194794" y="16628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3. </a:t>
            </a:r>
            <a:r>
              <a:rPr lang="ko-KR" altLang="en-US" sz="1800" b="1" dirty="0"/>
              <a:t>부정 연산</a:t>
            </a:r>
            <a:endParaRPr lang="en-US" altLang="ko-KR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88139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302D08C-E986-123E-B0D4-D532EF99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62" y="4255870"/>
            <a:ext cx="5410954" cy="16179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79947A-6284-E157-A915-7E0343AC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2" y="2138168"/>
            <a:ext cx="5410955" cy="1514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C7B305-E9D3-2DCC-63D4-D68C6FFBC979}"/>
              </a:ext>
            </a:extLst>
          </p:cNvPr>
          <p:cNvSpPr txBox="1"/>
          <p:nvPr/>
        </p:nvSpPr>
        <p:spPr>
          <a:xfrm>
            <a:off x="194794" y="16628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3. </a:t>
            </a:r>
            <a:r>
              <a:rPr lang="ko-KR" altLang="en-US" sz="1800" b="1" dirty="0"/>
              <a:t>부정 연산</a:t>
            </a:r>
            <a:endParaRPr lang="en-US" altLang="ko-KR" sz="1800" b="1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4C66D-5E65-34D6-8D49-32C4F66306A3}"/>
              </a:ext>
            </a:extLst>
          </p:cNvPr>
          <p:cNvSpPr txBox="1"/>
          <p:nvPr/>
        </p:nvSpPr>
        <p:spPr>
          <a:xfrm>
            <a:off x="560375" y="1163653"/>
            <a:ext cx="10809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문제 </a:t>
            </a:r>
            <a:r>
              <a:rPr lang="en-US" altLang="ko-KR" sz="2000" b="1" dirty="0"/>
              <a:t>1) TB_PRD </a:t>
            </a:r>
            <a:r>
              <a:rPr lang="ko-KR" altLang="en-US" sz="2000" b="1" dirty="0"/>
              <a:t>테이블에서 </a:t>
            </a:r>
            <a:r>
              <a:rPr lang="en-US" altLang="ko-KR" sz="2000" b="1" dirty="0"/>
              <a:t>PRD_TYPE(</a:t>
            </a:r>
            <a:r>
              <a:rPr lang="ko-KR" altLang="en-US" sz="2000" b="1" dirty="0"/>
              <a:t>상품타입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이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가전</a:t>
            </a:r>
            <a:r>
              <a:rPr lang="en-US" altLang="ko-KR" sz="2000" b="1" dirty="0"/>
              <a:t>‘ </a:t>
            </a:r>
            <a:r>
              <a:rPr lang="ko-KR" altLang="en-US" sz="2000" b="1" dirty="0"/>
              <a:t>이 </a:t>
            </a:r>
            <a:r>
              <a:rPr lang="ko-KR" altLang="en-US" sz="2000" b="1" dirty="0">
                <a:solidFill>
                  <a:srgbClr val="FF0000"/>
                </a:solidFill>
              </a:rPr>
              <a:t>아닌</a:t>
            </a:r>
            <a:r>
              <a:rPr lang="ko-KR" altLang="en-US" sz="2000" b="1" dirty="0"/>
              <a:t> 데이터를 출력해주세요</a:t>
            </a:r>
            <a:r>
              <a:rPr lang="en-US" altLang="ko-KR" sz="2000" b="1" dirty="0"/>
              <a:t>.</a:t>
            </a:r>
            <a:endParaRPr lang="ko-KR" altLang="en-US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0B8ED4-CC90-D202-CAFD-47E2FE31C925}"/>
              </a:ext>
            </a:extLst>
          </p:cNvPr>
          <p:cNvSpPr/>
          <p:nvPr/>
        </p:nvSpPr>
        <p:spPr>
          <a:xfrm>
            <a:off x="2390747" y="3086612"/>
            <a:ext cx="4165370" cy="540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3C9A3F-805F-8A6B-FBAA-23E1F628B398}"/>
              </a:ext>
            </a:extLst>
          </p:cNvPr>
          <p:cNvSpPr/>
          <p:nvPr/>
        </p:nvSpPr>
        <p:spPr>
          <a:xfrm>
            <a:off x="2553306" y="5375880"/>
            <a:ext cx="4002810" cy="477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혼란스러운 사람 윤곽선">
            <a:extLst>
              <a:ext uri="{FF2B5EF4-FFF2-40B4-BE49-F238E27FC236}">
                <a16:creationId xmlns:a16="http://schemas.microsoft.com/office/drawing/2014/main" id="{9E730EE5-8799-ACD1-0F7F-F54734C1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807" y="4592504"/>
            <a:ext cx="1913694" cy="1913694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FC728C68-DF09-1E46-5C69-B489A9266724}"/>
              </a:ext>
            </a:extLst>
          </p:cNvPr>
          <p:cNvSpPr/>
          <p:nvPr/>
        </p:nvSpPr>
        <p:spPr>
          <a:xfrm>
            <a:off x="7527636" y="2404586"/>
            <a:ext cx="3406461" cy="1913694"/>
          </a:xfrm>
          <a:prstGeom prst="wedgeRectCallout">
            <a:avLst>
              <a:gd name="adj1" fmla="val 30309"/>
              <a:gd name="adj2" fmla="val 729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실무팁</a:t>
            </a:r>
            <a:r>
              <a:rPr lang="en-US" altLang="ko-KR" sz="2000" b="1" dirty="0"/>
              <a:t>!</a:t>
            </a:r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연산에서 </a:t>
            </a:r>
            <a:r>
              <a:rPr lang="en-US" altLang="ko-KR" sz="2000" b="1" dirty="0"/>
              <a:t>NOT</a:t>
            </a:r>
            <a:r>
              <a:rPr lang="ko-KR" altLang="en-US" sz="2000" b="1" dirty="0"/>
              <a:t>을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잘 사용하지는 않습니다</a:t>
            </a:r>
            <a:r>
              <a:rPr lang="en-US" altLang="ko-KR" sz="2000" b="1" dirty="0"/>
              <a:t>. </a:t>
            </a:r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특정 연산자만 자주 사용</a:t>
            </a:r>
            <a:r>
              <a:rPr lang="en-US" altLang="ko-KR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1417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1A71107-35AA-A722-478A-8A609A9C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37" y="4327505"/>
            <a:ext cx="4877349" cy="19249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59C7B6-7AFA-2167-E614-12F1C604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37" y="1886321"/>
            <a:ext cx="5103916" cy="1809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D9889B-0557-5C36-8526-0CE2840E7669}"/>
              </a:ext>
            </a:extLst>
          </p:cNvPr>
          <p:cNvSpPr txBox="1"/>
          <p:nvPr/>
        </p:nvSpPr>
        <p:spPr>
          <a:xfrm>
            <a:off x="194794" y="140525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3. </a:t>
            </a:r>
            <a:r>
              <a:rPr lang="ko-KR" altLang="en-US" sz="1800" b="1" dirty="0"/>
              <a:t>부정 연산</a:t>
            </a:r>
            <a:endParaRPr lang="en-US" altLang="ko-KR" sz="1800" b="1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44197-387A-ECF8-0F26-9F2FFC333924}"/>
              </a:ext>
            </a:extLst>
          </p:cNvPr>
          <p:cNvSpPr txBox="1"/>
          <p:nvPr/>
        </p:nvSpPr>
        <p:spPr>
          <a:xfrm>
            <a:off x="560375" y="1163653"/>
            <a:ext cx="10654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문제 </a:t>
            </a:r>
            <a:r>
              <a:rPr lang="en-US" altLang="ko-KR" sz="2000" b="1" dirty="0"/>
              <a:t>2) TB_MEMBER </a:t>
            </a:r>
            <a:r>
              <a:rPr lang="ko-KR" altLang="en-US" sz="2000" b="1" dirty="0"/>
              <a:t>테이블에서 </a:t>
            </a:r>
            <a:r>
              <a:rPr lang="en-US" altLang="ko-KR" sz="2000" b="1" dirty="0"/>
              <a:t>AGE(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가 </a:t>
            </a:r>
            <a:r>
              <a:rPr lang="en-US" altLang="ko-KR" sz="2000" b="1" dirty="0"/>
              <a:t>30 </a:t>
            </a:r>
            <a:r>
              <a:rPr lang="ko-KR" altLang="en-US" sz="2000" b="1" dirty="0"/>
              <a:t>미만이 </a:t>
            </a:r>
            <a:r>
              <a:rPr lang="ko-KR" altLang="en-US" sz="2000" b="1" dirty="0">
                <a:solidFill>
                  <a:srgbClr val="FF0000"/>
                </a:solidFill>
              </a:rPr>
              <a:t>아닌</a:t>
            </a:r>
            <a:r>
              <a:rPr lang="ko-KR" altLang="en-US" sz="2000" b="1" dirty="0"/>
              <a:t> 대상을 모두 출력해주세요</a:t>
            </a:r>
            <a:r>
              <a:rPr lang="en-US" altLang="ko-KR" sz="2000" b="1" dirty="0"/>
              <a:t>.</a:t>
            </a:r>
            <a:endParaRPr lang="ko-KR" altLang="en-US" sz="1600" b="1" dirty="0"/>
          </a:p>
        </p:txBody>
      </p:sp>
      <p:pic>
        <p:nvPicPr>
          <p:cNvPr id="4" name="그래픽 3" descr="혼란스러운 사람 윤곽선">
            <a:extLst>
              <a:ext uri="{FF2B5EF4-FFF2-40B4-BE49-F238E27FC236}">
                <a16:creationId xmlns:a16="http://schemas.microsoft.com/office/drawing/2014/main" id="{EA387E6E-07F7-A394-44F3-723B6B983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807" y="4592504"/>
            <a:ext cx="1913694" cy="1913694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18824C6-FC79-C997-2FC6-71C28FEFCB71}"/>
              </a:ext>
            </a:extLst>
          </p:cNvPr>
          <p:cNvSpPr/>
          <p:nvPr/>
        </p:nvSpPr>
        <p:spPr>
          <a:xfrm>
            <a:off x="7517476" y="2253356"/>
            <a:ext cx="3406461" cy="1913694"/>
          </a:xfrm>
          <a:prstGeom prst="wedgeRectCallout">
            <a:avLst>
              <a:gd name="adj1" fmla="val 30309"/>
              <a:gd name="adj2" fmla="val 729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실무팁</a:t>
            </a:r>
            <a:r>
              <a:rPr lang="en-US" altLang="ko-KR" sz="2000" b="1" dirty="0"/>
              <a:t>!</a:t>
            </a:r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연산에서 </a:t>
            </a:r>
            <a:r>
              <a:rPr lang="en-US" altLang="ko-KR" sz="2000" b="1" dirty="0"/>
              <a:t>NOT</a:t>
            </a:r>
            <a:r>
              <a:rPr lang="ko-KR" altLang="en-US" sz="2000" b="1" dirty="0"/>
              <a:t>을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잘 사용하지는 않습니다</a:t>
            </a:r>
            <a:r>
              <a:rPr lang="en-US" altLang="ko-KR" sz="2000" b="1" dirty="0"/>
              <a:t>. </a:t>
            </a:r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특정 연산자만 자주 사용</a:t>
            </a:r>
            <a:r>
              <a:rPr lang="en-US" altLang="ko-KR" sz="1400" b="1" dirty="0"/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89B0EC-110C-F886-5080-E28C4481AE38}"/>
              </a:ext>
            </a:extLst>
          </p:cNvPr>
          <p:cNvSpPr/>
          <p:nvPr/>
        </p:nvSpPr>
        <p:spPr>
          <a:xfrm>
            <a:off x="2494494" y="3086955"/>
            <a:ext cx="3398306" cy="540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CDC5A6-EDC1-D1AB-B298-A1C06591ECAA}"/>
              </a:ext>
            </a:extLst>
          </p:cNvPr>
          <p:cNvSpPr/>
          <p:nvPr/>
        </p:nvSpPr>
        <p:spPr>
          <a:xfrm>
            <a:off x="2598169" y="5643547"/>
            <a:ext cx="3030471" cy="540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82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77848E-55F4-0CF4-4B38-75A427FA9F35}"/>
              </a:ext>
            </a:extLst>
          </p:cNvPr>
          <p:cNvSpPr txBox="1"/>
          <p:nvPr/>
        </p:nvSpPr>
        <p:spPr>
          <a:xfrm>
            <a:off x="194794" y="114767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3. </a:t>
            </a:r>
            <a:r>
              <a:rPr lang="ko-KR" altLang="en-US" sz="1800" b="1" dirty="0"/>
              <a:t>부정 연산 </a:t>
            </a:r>
            <a:r>
              <a:rPr lang="en-US" altLang="ko-KR" sz="1800" b="1" dirty="0"/>
              <a:t>(</a:t>
            </a:r>
            <a:r>
              <a:rPr lang="ko-KR" altLang="en-US" sz="1800" b="1" dirty="0">
                <a:solidFill>
                  <a:srgbClr val="FF0000"/>
                </a:solidFill>
              </a:rPr>
              <a:t>원리 설명</a:t>
            </a:r>
            <a:r>
              <a:rPr lang="en-US" altLang="ko-KR" sz="1800" b="1" dirty="0"/>
              <a:t>)</a:t>
            </a:r>
            <a:endParaRPr lang="en-US" altLang="ko-KR" sz="1800" b="1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F4551B-64AB-27DA-4FE3-6E8C8C944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4" y="3300219"/>
            <a:ext cx="3655846" cy="12038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05B03A8-5E0F-ED3F-071B-55ECACE90E13}"/>
              </a:ext>
            </a:extLst>
          </p:cNvPr>
          <p:cNvSpPr/>
          <p:nvPr/>
        </p:nvSpPr>
        <p:spPr>
          <a:xfrm>
            <a:off x="1113658" y="4069124"/>
            <a:ext cx="2808102" cy="389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D743A-1396-3839-F24B-F6985A2C9742}"/>
              </a:ext>
            </a:extLst>
          </p:cNvPr>
          <p:cNvSpPr txBox="1"/>
          <p:nvPr/>
        </p:nvSpPr>
        <p:spPr>
          <a:xfrm>
            <a:off x="428475" y="1380087"/>
            <a:ext cx="10088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@ TB_PRD </a:t>
            </a:r>
            <a:r>
              <a:rPr lang="ko-KR" altLang="en-US" sz="1800" b="1" dirty="0"/>
              <a:t>테이블에서 </a:t>
            </a:r>
            <a:r>
              <a:rPr lang="en-US" altLang="ko-KR" sz="1800" b="1" dirty="0"/>
              <a:t>PRD_TYPE(</a:t>
            </a:r>
            <a:r>
              <a:rPr lang="ko-KR" altLang="en-US" sz="1800" b="1" dirty="0"/>
              <a:t>상품타입</a:t>
            </a:r>
            <a:r>
              <a:rPr lang="en-US" altLang="ko-KR" sz="1800" b="1" dirty="0"/>
              <a:t>) </a:t>
            </a:r>
            <a:r>
              <a:rPr lang="ko-KR" altLang="en-US" sz="1800" b="1" dirty="0"/>
              <a:t>이 </a:t>
            </a:r>
            <a:r>
              <a:rPr lang="en-US" altLang="ko-KR" sz="1800" b="1" dirty="0"/>
              <a:t>‘</a:t>
            </a:r>
            <a:r>
              <a:rPr lang="ko-KR" altLang="en-US" sz="1800" b="1" dirty="0"/>
              <a:t>가전</a:t>
            </a:r>
            <a:r>
              <a:rPr lang="en-US" altLang="ko-KR" sz="1800" b="1" dirty="0"/>
              <a:t>‘ </a:t>
            </a:r>
            <a:r>
              <a:rPr lang="ko-KR" altLang="en-US" sz="1800" b="1" dirty="0"/>
              <a:t>이 </a:t>
            </a:r>
            <a:r>
              <a:rPr lang="ko-KR" altLang="en-US" sz="1800" b="1" dirty="0">
                <a:solidFill>
                  <a:srgbClr val="FF0000"/>
                </a:solidFill>
              </a:rPr>
              <a:t>아닌</a:t>
            </a:r>
            <a:r>
              <a:rPr lang="ko-KR" altLang="en-US" sz="1800" b="1" dirty="0"/>
              <a:t> 데이터를 출력해주세요</a:t>
            </a:r>
            <a:r>
              <a:rPr lang="en-US" altLang="ko-KR" sz="1800" b="1" dirty="0"/>
              <a:t>.</a:t>
            </a:r>
            <a:endParaRPr lang="ko-KR" altLang="en-US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7B3BE2-4AE6-93EA-D592-84AD350E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41" y="2133871"/>
            <a:ext cx="7557285" cy="38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8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97004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1. WHERE</a:t>
            </a:r>
            <a:r>
              <a:rPr lang="ko-KR" altLang="en-US" sz="1800" b="1" dirty="0"/>
              <a:t> 사용 이유와 원리 </a:t>
            </a:r>
            <a:endParaRPr lang="en-US" altLang="ko-KR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ECBF3-4C3E-56C7-EDDA-877CE7441CCF}"/>
              </a:ext>
            </a:extLst>
          </p:cNvPr>
          <p:cNvSpPr txBox="1"/>
          <p:nvPr/>
        </p:nvSpPr>
        <p:spPr>
          <a:xfrm>
            <a:off x="632674" y="5475598"/>
            <a:ext cx="4319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WHERE </a:t>
            </a:r>
            <a:r>
              <a:rPr lang="ko-KR" altLang="en-US" sz="2000" b="1" dirty="0"/>
              <a:t>문법을 </a:t>
            </a:r>
            <a:r>
              <a:rPr lang="ko-KR" altLang="en-US" sz="2000" b="1" dirty="0">
                <a:highlight>
                  <a:srgbClr val="FFFF00"/>
                </a:highlight>
              </a:rPr>
              <a:t>배운</a:t>
            </a:r>
            <a:r>
              <a:rPr lang="ko-KR" altLang="en-US" sz="2000" b="1" dirty="0"/>
              <a:t> 개발자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43CDC-2BC4-1836-D659-2BFECF807ABF}"/>
              </a:ext>
            </a:extLst>
          </p:cNvPr>
          <p:cNvSpPr txBox="1"/>
          <p:nvPr/>
        </p:nvSpPr>
        <p:spPr>
          <a:xfrm>
            <a:off x="4883446" y="3939503"/>
            <a:ext cx="6967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SELECT * FROM </a:t>
            </a:r>
            <a:r>
              <a:rPr lang="en-US" altLang="ko-KR" b="1" dirty="0"/>
              <a:t>TB_MEMBER </a:t>
            </a:r>
            <a:r>
              <a:rPr lang="en-US" altLang="ko-KR" b="1" dirty="0">
                <a:solidFill>
                  <a:srgbClr val="FF0000"/>
                </a:solidFill>
              </a:rPr>
              <a:t>WHERE MEMBER_ID = ‘HHHHH'; 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F9EA7EBC-658F-9909-617E-D951FA10F46B}"/>
              </a:ext>
            </a:extLst>
          </p:cNvPr>
          <p:cNvSpPr/>
          <p:nvPr/>
        </p:nvSpPr>
        <p:spPr>
          <a:xfrm>
            <a:off x="2900465" y="2833665"/>
            <a:ext cx="1982981" cy="850527"/>
          </a:xfrm>
          <a:prstGeom prst="wedgeRectCallout">
            <a:avLst>
              <a:gd name="adj1" fmla="val -43033"/>
              <a:gd name="adj2" fmla="val 773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HHHHH </a:t>
            </a:r>
            <a:r>
              <a:rPr lang="ko-KR" altLang="en-US" b="1" dirty="0"/>
              <a:t>회원만 </a:t>
            </a:r>
            <a:endParaRPr lang="en-US" altLang="ko-KR" b="1" dirty="0"/>
          </a:p>
          <a:p>
            <a:pPr algn="ctr"/>
            <a:r>
              <a:rPr lang="ko-KR" altLang="en-US" b="1" dirty="0" err="1"/>
              <a:t>가져올래</a:t>
            </a:r>
            <a:endParaRPr lang="en-US" altLang="ko-KR" b="1" dirty="0"/>
          </a:p>
        </p:txBody>
      </p:sp>
      <p:pic>
        <p:nvPicPr>
          <p:cNvPr id="2" name="그래픽 1" descr="활짝 웃는 얼굴(윤곽선) 윤곽선">
            <a:extLst>
              <a:ext uri="{FF2B5EF4-FFF2-40B4-BE49-F238E27FC236}">
                <a16:creationId xmlns:a16="http://schemas.microsoft.com/office/drawing/2014/main" id="{96B6F310-5576-B933-8A6D-E9A3E40FF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934" y="3447788"/>
            <a:ext cx="2064762" cy="2093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B72A4F-8469-0C14-E559-3451B0EB7DC2}"/>
              </a:ext>
            </a:extLst>
          </p:cNvPr>
          <p:cNvSpPr txBox="1"/>
          <p:nvPr/>
        </p:nvSpPr>
        <p:spPr>
          <a:xfrm>
            <a:off x="632674" y="824028"/>
            <a:ext cx="11413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MEMBER_ID </a:t>
            </a:r>
            <a:r>
              <a:rPr lang="ko-KR" altLang="en-US" sz="3200" b="1" dirty="0"/>
              <a:t>가 </a:t>
            </a:r>
            <a:r>
              <a:rPr lang="en-US" altLang="ko-KR" sz="3200" b="1" dirty="0"/>
              <a:t>‘HHHHH’ </a:t>
            </a:r>
            <a:r>
              <a:rPr lang="ko-KR" altLang="en-US" sz="3200" b="1" dirty="0"/>
              <a:t>인 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회원의 정보</a:t>
            </a:r>
            <a:r>
              <a:rPr lang="ko-KR" altLang="en-US" sz="3200" b="1" dirty="0">
                <a:solidFill>
                  <a:srgbClr val="FF0000"/>
                </a:solidFill>
              </a:rPr>
              <a:t>만</a:t>
            </a:r>
            <a:r>
              <a:rPr lang="ko-KR" altLang="en-US" sz="3200" b="1" dirty="0"/>
              <a:t> 출력하고 싶은데 </a:t>
            </a:r>
            <a:r>
              <a:rPr lang="en-US" altLang="ko-KR" sz="3200" b="1" dirty="0"/>
              <a:t>…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47D2E8-7C8E-B3D7-F4C0-F8E5C3756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78" y="4494778"/>
            <a:ext cx="6501666" cy="5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99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221D0-4D33-CC7B-F913-007B5F4AB099}"/>
              </a:ext>
            </a:extLst>
          </p:cNvPr>
          <p:cNvSpPr txBox="1"/>
          <p:nvPr/>
        </p:nvSpPr>
        <p:spPr>
          <a:xfrm>
            <a:off x="882371" y="2259799"/>
            <a:ext cx="10161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1 ) TB_MEMBER_TEL</a:t>
            </a:r>
            <a:r>
              <a:rPr lang="ko-KR" altLang="en-US" sz="1400" b="1" dirty="0"/>
              <a:t> 테이블에서 </a:t>
            </a:r>
            <a:r>
              <a:rPr lang="en-US" altLang="ko-KR" sz="1400" b="1" dirty="0"/>
              <a:t>TEL_DV_CD(</a:t>
            </a:r>
            <a:r>
              <a:rPr lang="ko-KR" altLang="en-US" sz="1400" b="1" dirty="0"/>
              <a:t>연락처구분코드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휴대폰</a:t>
            </a:r>
            <a:r>
              <a:rPr lang="en-US" altLang="ko-KR" sz="1400" b="1" dirty="0"/>
              <a:t>‘ </a:t>
            </a:r>
            <a:r>
              <a:rPr lang="ko-KR" altLang="en-US" sz="1400" b="1" dirty="0"/>
              <a:t>이 아닌 데이터의 모든 정보를 출력해주세요</a:t>
            </a:r>
            <a:r>
              <a:rPr lang="en-US" altLang="ko-KR" sz="14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D2DDD-703F-3D52-DD90-C7468624294E}"/>
              </a:ext>
            </a:extLst>
          </p:cNvPr>
          <p:cNvSpPr txBox="1"/>
          <p:nvPr/>
        </p:nvSpPr>
        <p:spPr>
          <a:xfrm>
            <a:off x="882372" y="4143618"/>
            <a:ext cx="943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2 ) TB_PRD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PRD_PRICE(</a:t>
            </a:r>
            <a:r>
              <a:rPr lang="ko-KR" altLang="en-US" sz="1400" b="1" dirty="0"/>
              <a:t>상품가격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15000</a:t>
            </a:r>
            <a:r>
              <a:rPr lang="ko-KR" altLang="en-US" sz="1400" b="1" dirty="0"/>
              <a:t>을 초과하지 않는 데이터의 모든 정보를 출력해주세요</a:t>
            </a:r>
            <a:r>
              <a:rPr lang="en-US" altLang="ko-KR" sz="14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816E-81AB-96C5-921F-B7D9D4C6AE8E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3. </a:t>
            </a:r>
            <a:r>
              <a:rPr lang="ko-KR" altLang="en-US" sz="1800" b="1" dirty="0"/>
              <a:t>부정 연산</a:t>
            </a:r>
            <a:endParaRPr lang="en-US" altLang="ko-KR" sz="1800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942E8-272F-33DB-3F3C-FDA3DFA76A2B}"/>
              </a:ext>
            </a:extLst>
          </p:cNvPr>
          <p:cNvSpPr txBox="1"/>
          <p:nvPr/>
        </p:nvSpPr>
        <p:spPr>
          <a:xfrm>
            <a:off x="632673" y="1056952"/>
            <a:ext cx="4757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문제를 풀어봅시다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91741F-2DBF-B9FB-9618-142C518B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923" y="2604943"/>
            <a:ext cx="3773014" cy="10326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85A67-2340-1C25-BDE5-FC95039D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4" y="4529811"/>
            <a:ext cx="10161756" cy="8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3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221D0-4D33-CC7B-F913-007B5F4AB099}"/>
              </a:ext>
            </a:extLst>
          </p:cNvPr>
          <p:cNvSpPr txBox="1"/>
          <p:nvPr/>
        </p:nvSpPr>
        <p:spPr>
          <a:xfrm>
            <a:off x="695755" y="1264534"/>
            <a:ext cx="10161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1 ) TB_MEMBER_TEL</a:t>
            </a:r>
            <a:r>
              <a:rPr lang="ko-KR" altLang="en-US" sz="1400" b="1" dirty="0"/>
              <a:t> 테이블에서 </a:t>
            </a:r>
            <a:r>
              <a:rPr lang="en-US" altLang="ko-KR" sz="1400" b="1" dirty="0"/>
              <a:t>TEL_DV_CD(</a:t>
            </a:r>
            <a:r>
              <a:rPr lang="ko-KR" altLang="en-US" sz="1400" b="1" dirty="0"/>
              <a:t>연락처구분코드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휴대폰</a:t>
            </a:r>
            <a:r>
              <a:rPr lang="en-US" altLang="ko-KR" sz="1400" b="1" dirty="0"/>
              <a:t>‘ </a:t>
            </a:r>
            <a:r>
              <a:rPr lang="ko-KR" altLang="en-US" sz="1400" b="1" dirty="0"/>
              <a:t>이 아닌 데이터의 모든 정보를 출력해주세요</a:t>
            </a:r>
            <a:r>
              <a:rPr lang="en-US" altLang="ko-KR" sz="14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D2DDD-703F-3D52-DD90-C7468624294E}"/>
              </a:ext>
            </a:extLst>
          </p:cNvPr>
          <p:cNvSpPr txBox="1"/>
          <p:nvPr/>
        </p:nvSpPr>
        <p:spPr>
          <a:xfrm>
            <a:off x="695755" y="3429000"/>
            <a:ext cx="943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문제</a:t>
            </a:r>
            <a:r>
              <a:rPr lang="en-US" altLang="ko-KR" sz="1400" b="1" dirty="0"/>
              <a:t>2 ) TB_PRD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PRD_PRICE(</a:t>
            </a:r>
            <a:r>
              <a:rPr lang="ko-KR" altLang="en-US" sz="1400" b="1" dirty="0"/>
              <a:t>상품가격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15000</a:t>
            </a:r>
            <a:r>
              <a:rPr lang="ko-KR" altLang="en-US" sz="1400" b="1" dirty="0"/>
              <a:t>을 초과하지 않는 데이터의 모든 정보를 출력해주세요</a:t>
            </a:r>
            <a:r>
              <a:rPr lang="en-US" altLang="ko-KR" sz="14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816E-81AB-96C5-921F-B7D9D4C6AE8E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3. </a:t>
            </a:r>
            <a:r>
              <a:rPr lang="ko-KR" altLang="en-US" sz="1800" b="1" dirty="0"/>
              <a:t>부정 연산</a:t>
            </a:r>
            <a:endParaRPr lang="en-US" altLang="ko-KR" sz="1800" b="1" dirty="0">
              <a:highlight>
                <a:srgbClr val="FFFF00"/>
              </a:highligh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91741F-2DBF-B9FB-9618-142C518B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07" y="1609678"/>
            <a:ext cx="3773014" cy="10326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85A67-2340-1C25-BDE5-FC95039D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373" y="4201788"/>
            <a:ext cx="6573520" cy="6764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72399B-C360-DAB3-BEDF-90B14102C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78" y="1650727"/>
            <a:ext cx="3960618" cy="10326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CF6D54-56D1-3E68-5ACE-13C293C26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652" y="3780476"/>
            <a:ext cx="2810267" cy="2143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6EE78C-31F2-D4CC-A120-B846CC103A98}"/>
              </a:ext>
            </a:extLst>
          </p:cNvPr>
          <p:cNvSpPr txBox="1"/>
          <p:nvPr/>
        </p:nvSpPr>
        <p:spPr>
          <a:xfrm>
            <a:off x="907275" y="1669979"/>
            <a:ext cx="58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6F61DD-3515-F455-0F26-03516A32282A}"/>
              </a:ext>
            </a:extLst>
          </p:cNvPr>
          <p:cNvSpPr txBox="1"/>
          <p:nvPr/>
        </p:nvSpPr>
        <p:spPr>
          <a:xfrm>
            <a:off x="907274" y="3780476"/>
            <a:ext cx="58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833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00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8B0E30-AB91-2EAA-DEFB-47B7A403C2B0}"/>
              </a:ext>
            </a:extLst>
          </p:cNvPr>
          <p:cNvSpPr txBox="1"/>
          <p:nvPr/>
        </p:nvSpPr>
        <p:spPr>
          <a:xfrm>
            <a:off x="194794" y="16628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4. NULL </a:t>
            </a:r>
            <a:r>
              <a:rPr lang="ko-KR" altLang="en-US" sz="1800" b="1" dirty="0"/>
              <a:t>조건 </a:t>
            </a:r>
            <a:endParaRPr lang="en-US" altLang="ko-KR" sz="1800" b="1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33207-98CC-05B0-1BAE-2BB5DEE92615}"/>
              </a:ext>
            </a:extLst>
          </p:cNvPr>
          <p:cNvSpPr txBox="1"/>
          <p:nvPr/>
        </p:nvSpPr>
        <p:spPr>
          <a:xfrm>
            <a:off x="664934" y="1395760"/>
            <a:ext cx="10862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NULL </a:t>
            </a:r>
            <a:r>
              <a:rPr lang="ko-KR" altLang="en-US" sz="3200" b="1" dirty="0"/>
              <a:t>연산은 값이 </a:t>
            </a:r>
            <a:r>
              <a:rPr lang="en-US" altLang="ko-KR" sz="3200" b="1" dirty="0">
                <a:solidFill>
                  <a:srgbClr val="FF0000"/>
                </a:solidFill>
              </a:rPr>
              <a:t>NULL </a:t>
            </a:r>
            <a:r>
              <a:rPr lang="ko-KR" altLang="en-US" sz="3200" b="1" dirty="0">
                <a:solidFill>
                  <a:srgbClr val="FF0000"/>
                </a:solidFill>
              </a:rPr>
              <a:t>인 데이터를 추출</a:t>
            </a:r>
            <a:r>
              <a:rPr lang="ko-KR" altLang="en-US" sz="3200" b="1" dirty="0"/>
              <a:t>하게 해줍니다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pic>
        <p:nvPicPr>
          <p:cNvPr id="7" name="그래픽 6" descr="혼란스러운 사람 윤곽선">
            <a:extLst>
              <a:ext uri="{FF2B5EF4-FFF2-40B4-BE49-F238E27FC236}">
                <a16:creationId xmlns:a16="http://schemas.microsoft.com/office/drawing/2014/main" id="{CEF62D8A-46E4-FA24-0875-8BECD657B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1570" y="4662741"/>
            <a:ext cx="1736872" cy="1736872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9DFA39B5-2198-6E12-E788-A584037E1077}"/>
              </a:ext>
            </a:extLst>
          </p:cNvPr>
          <p:cNvSpPr/>
          <p:nvPr/>
        </p:nvSpPr>
        <p:spPr>
          <a:xfrm>
            <a:off x="4376384" y="2476827"/>
            <a:ext cx="3826671" cy="2185914"/>
          </a:xfrm>
          <a:prstGeom prst="wedgeRectCallout">
            <a:avLst>
              <a:gd name="adj1" fmla="val -39072"/>
              <a:gd name="adj2" fmla="val 635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SELECT * </a:t>
            </a:r>
          </a:p>
          <a:p>
            <a:r>
              <a:rPr lang="en-US" altLang="ko-KR" sz="2000" b="1" dirty="0"/>
              <a:t>  FROM TB_MEMBER</a:t>
            </a:r>
          </a:p>
          <a:p>
            <a:r>
              <a:rPr lang="en-US" altLang="ko-KR" sz="2000" b="1" dirty="0"/>
              <a:t> WHERE GENDER = NULL ;</a:t>
            </a:r>
          </a:p>
          <a:p>
            <a:pPr algn="ctr"/>
            <a:endParaRPr lang="en-US" altLang="ko-KR" sz="2000" b="1" dirty="0"/>
          </a:p>
          <a:p>
            <a:r>
              <a:rPr lang="ko-KR" altLang="en-US" sz="2000" b="1" dirty="0"/>
              <a:t>위 쿼리를 실행해봅시다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025053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DD4BF8-685E-8EB5-DA8D-19688F691B98}"/>
              </a:ext>
            </a:extLst>
          </p:cNvPr>
          <p:cNvSpPr txBox="1"/>
          <p:nvPr/>
        </p:nvSpPr>
        <p:spPr>
          <a:xfrm>
            <a:off x="194794" y="16628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4. NULL </a:t>
            </a:r>
            <a:r>
              <a:rPr lang="ko-KR" altLang="en-US" b="1" dirty="0"/>
              <a:t>조건</a:t>
            </a:r>
            <a:endParaRPr lang="en-US" altLang="ko-KR" sz="1800" b="1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141F5-650A-7E3D-BB1B-0B8C1E64D965}"/>
              </a:ext>
            </a:extLst>
          </p:cNvPr>
          <p:cNvSpPr txBox="1"/>
          <p:nvPr/>
        </p:nvSpPr>
        <p:spPr>
          <a:xfrm>
            <a:off x="544749" y="1395760"/>
            <a:ext cx="10982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NULL </a:t>
            </a:r>
            <a:r>
              <a:rPr lang="ko-KR" altLang="en-US" sz="3200" b="1" dirty="0"/>
              <a:t>연산은 </a:t>
            </a:r>
            <a:r>
              <a:rPr lang="en-US" altLang="ko-KR" sz="3200" b="1" dirty="0"/>
              <a:t>IS NULL / IS NOT NULL </a:t>
            </a:r>
            <a:r>
              <a:rPr lang="ko-KR" altLang="en-US" sz="3200" b="1" dirty="0"/>
              <a:t>로 출력 가능합니다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A75A9D-6753-8808-FDE0-E4092CB1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67" y="2487367"/>
            <a:ext cx="5273040" cy="1765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84AB31-34DE-D41B-55D9-61B9C44D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4814973"/>
            <a:ext cx="11612880" cy="12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77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221D0-4D33-CC7B-F913-007B5F4AB099}"/>
              </a:ext>
            </a:extLst>
          </p:cNvPr>
          <p:cNvSpPr txBox="1"/>
          <p:nvPr/>
        </p:nvSpPr>
        <p:spPr>
          <a:xfrm>
            <a:off x="1093861" y="2259799"/>
            <a:ext cx="7741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1 ) TB_MEMBER </a:t>
            </a:r>
            <a:r>
              <a:rPr lang="ko-KR" altLang="en-US" sz="1600" b="1" dirty="0"/>
              <a:t>테이블에서 </a:t>
            </a:r>
            <a:r>
              <a:rPr lang="en-US" altLang="ko-KR" sz="1600" b="1" dirty="0"/>
              <a:t>AGE</a:t>
            </a:r>
            <a:r>
              <a:rPr lang="ko-KR" altLang="en-US" sz="1600" b="1" dirty="0"/>
              <a:t>가 </a:t>
            </a:r>
            <a:r>
              <a:rPr lang="en-US" altLang="ko-KR" sz="1600" b="1" dirty="0"/>
              <a:t>NULL</a:t>
            </a:r>
            <a:r>
              <a:rPr lang="ko-KR" altLang="en-US" sz="1600" b="1" dirty="0"/>
              <a:t>이 아닌 정보만 모두 출력해주세요</a:t>
            </a:r>
            <a:r>
              <a:rPr lang="en-US" altLang="ko-KR" sz="16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D2DDD-703F-3D52-DD90-C7468624294E}"/>
              </a:ext>
            </a:extLst>
          </p:cNvPr>
          <p:cNvSpPr txBox="1"/>
          <p:nvPr/>
        </p:nvSpPr>
        <p:spPr>
          <a:xfrm>
            <a:off x="1093862" y="4143618"/>
            <a:ext cx="10473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2 ) TB_MEMBER </a:t>
            </a:r>
            <a:r>
              <a:rPr lang="ko-KR" altLang="en-US" sz="1600" b="1" dirty="0"/>
              <a:t>테이블에서 </a:t>
            </a:r>
            <a:r>
              <a:rPr lang="en-US" altLang="ko-KR" sz="1600" b="1" dirty="0"/>
              <a:t>GENDER</a:t>
            </a:r>
            <a:r>
              <a:rPr lang="ko-KR" altLang="en-US" sz="1600" b="1" dirty="0"/>
              <a:t> 가 </a:t>
            </a:r>
            <a:r>
              <a:rPr lang="en-US" altLang="ko-KR" sz="1600" b="1" dirty="0"/>
              <a:t>NULL</a:t>
            </a:r>
            <a:r>
              <a:rPr lang="ko-KR" altLang="en-US" sz="1600" b="1" dirty="0"/>
              <a:t>이 아니고 </a:t>
            </a:r>
            <a:r>
              <a:rPr lang="en-US" altLang="ko-KR" sz="1600" b="1" dirty="0"/>
              <a:t>AGE</a:t>
            </a:r>
            <a:r>
              <a:rPr lang="ko-KR" altLang="en-US" sz="1600" b="1" dirty="0"/>
              <a:t>가 </a:t>
            </a:r>
            <a:r>
              <a:rPr lang="en-US" altLang="ko-KR" sz="1600" b="1" dirty="0"/>
              <a:t>NULL</a:t>
            </a:r>
            <a:r>
              <a:rPr lang="ko-KR" altLang="en-US" sz="1600" b="1" dirty="0"/>
              <a:t>이 아닌 정보를 모두 출력해주세요</a:t>
            </a:r>
            <a:r>
              <a:rPr lang="en-US" altLang="ko-KR" sz="16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942E8-272F-33DB-3F3C-FDA3DFA76A2B}"/>
              </a:ext>
            </a:extLst>
          </p:cNvPr>
          <p:cNvSpPr txBox="1"/>
          <p:nvPr/>
        </p:nvSpPr>
        <p:spPr>
          <a:xfrm>
            <a:off x="632673" y="1056952"/>
            <a:ext cx="4757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문제를 풀어봅시다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27D5A8-F898-CFC8-31CB-9E87C768DD2E}"/>
              </a:ext>
            </a:extLst>
          </p:cNvPr>
          <p:cNvSpPr txBox="1"/>
          <p:nvPr/>
        </p:nvSpPr>
        <p:spPr>
          <a:xfrm>
            <a:off x="194794" y="166282"/>
            <a:ext cx="1760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4. NULL </a:t>
            </a:r>
            <a:r>
              <a:rPr lang="ko-KR" altLang="en-US" b="1" dirty="0"/>
              <a:t>조건</a:t>
            </a:r>
            <a:endParaRPr lang="en-US" altLang="ko-KR" sz="1800" b="1" dirty="0"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7846EC-75BC-3340-C04F-87C0213CF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464" y="2639025"/>
            <a:ext cx="5751096" cy="1252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792F74-8906-998A-0308-62B917FAD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095" y="4607311"/>
            <a:ext cx="7783025" cy="11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91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221D0-4D33-CC7B-F913-007B5F4AB099}"/>
              </a:ext>
            </a:extLst>
          </p:cNvPr>
          <p:cNvSpPr txBox="1"/>
          <p:nvPr/>
        </p:nvSpPr>
        <p:spPr>
          <a:xfrm>
            <a:off x="1093861" y="2259799"/>
            <a:ext cx="7741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1 ) TB_MEMBER </a:t>
            </a:r>
            <a:r>
              <a:rPr lang="ko-KR" altLang="en-US" sz="1600" b="1" dirty="0"/>
              <a:t>테이블에서 </a:t>
            </a:r>
            <a:r>
              <a:rPr lang="en-US" altLang="ko-KR" sz="1600" b="1" dirty="0"/>
              <a:t>AGE</a:t>
            </a:r>
            <a:r>
              <a:rPr lang="ko-KR" altLang="en-US" sz="1600" b="1" dirty="0"/>
              <a:t>가 </a:t>
            </a:r>
            <a:r>
              <a:rPr lang="en-US" altLang="ko-KR" sz="1600" b="1" dirty="0"/>
              <a:t>NULL</a:t>
            </a:r>
            <a:r>
              <a:rPr lang="ko-KR" altLang="en-US" sz="1600" b="1" dirty="0"/>
              <a:t>이 아닌 정보만 모두 출력해주세요</a:t>
            </a:r>
            <a:r>
              <a:rPr lang="en-US" altLang="ko-KR" sz="16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D2DDD-703F-3D52-DD90-C7468624294E}"/>
              </a:ext>
            </a:extLst>
          </p:cNvPr>
          <p:cNvSpPr txBox="1"/>
          <p:nvPr/>
        </p:nvSpPr>
        <p:spPr>
          <a:xfrm>
            <a:off x="1093862" y="4143618"/>
            <a:ext cx="10473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2 ) TB_MEMBER </a:t>
            </a:r>
            <a:r>
              <a:rPr lang="ko-KR" altLang="en-US" sz="1600" b="1" dirty="0"/>
              <a:t>테이블에서 </a:t>
            </a:r>
            <a:r>
              <a:rPr lang="en-US" altLang="ko-KR" sz="1600" b="1" dirty="0"/>
              <a:t>GENDER</a:t>
            </a:r>
            <a:r>
              <a:rPr lang="ko-KR" altLang="en-US" sz="1600" b="1" dirty="0"/>
              <a:t> 가 </a:t>
            </a:r>
            <a:r>
              <a:rPr lang="en-US" altLang="ko-KR" sz="1600" b="1" dirty="0"/>
              <a:t>NULL</a:t>
            </a:r>
            <a:r>
              <a:rPr lang="ko-KR" altLang="en-US" sz="1600" b="1" dirty="0"/>
              <a:t>이 아니고 </a:t>
            </a:r>
            <a:r>
              <a:rPr lang="en-US" altLang="ko-KR" sz="1600" b="1" dirty="0"/>
              <a:t>AGE</a:t>
            </a:r>
            <a:r>
              <a:rPr lang="ko-KR" altLang="en-US" sz="1600" b="1" dirty="0"/>
              <a:t>가 </a:t>
            </a:r>
            <a:r>
              <a:rPr lang="en-US" altLang="ko-KR" sz="1600" b="1" dirty="0"/>
              <a:t>NULL</a:t>
            </a:r>
            <a:r>
              <a:rPr lang="ko-KR" altLang="en-US" sz="1600" b="1" dirty="0"/>
              <a:t>이 아닌 정보를 모두 출력해주세요</a:t>
            </a:r>
            <a:r>
              <a:rPr lang="en-US" altLang="ko-KR" sz="16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942E8-272F-33DB-3F3C-FDA3DFA76A2B}"/>
              </a:ext>
            </a:extLst>
          </p:cNvPr>
          <p:cNvSpPr txBox="1"/>
          <p:nvPr/>
        </p:nvSpPr>
        <p:spPr>
          <a:xfrm>
            <a:off x="632673" y="1056952"/>
            <a:ext cx="4757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답안</a:t>
            </a:r>
            <a:r>
              <a:rPr lang="en-US" altLang="ko-KR" sz="3200" b="1" dirty="0"/>
              <a:t>)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27D5A8-F898-CFC8-31CB-9E87C768DD2E}"/>
              </a:ext>
            </a:extLst>
          </p:cNvPr>
          <p:cNvSpPr txBox="1"/>
          <p:nvPr/>
        </p:nvSpPr>
        <p:spPr>
          <a:xfrm>
            <a:off x="194794" y="166282"/>
            <a:ext cx="1760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4. NULL </a:t>
            </a:r>
            <a:r>
              <a:rPr lang="ko-KR" altLang="en-US" b="1" dirty="0"/>
              <a:t>조건</a:t>
            </a:r>
            <a:endParaRPr lang="en-US" altLang="ko-KR" sz="1800" b="1" dirty="0"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7846EC-75BC-3340-C04F-87C0213CF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464" y="2639025"/>
            <a:ext cx="5751096" cy="1252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792F74-8906-998A-0308-62B917FAD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464" y="4607311"/>
            <a:ext cx="5913656" cy="877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04C646-17F3-5D9E-049A-393A432BFAFB}"/>
              </a:ext>
            </a:extLst>
          </p:cNvPr>
          <p:cNvSpPr txBox="1"/>
          <p:nvPr/>
        </p:nvSpPr>
        <p:spPr>
          <a:xfrm>
            <a:off x="1105768" y="4482172"/>
            <a:ext cx="58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DB386-D3C3-0032-CF2F-A52B76C3E732}"/>
              </a:ext>
            </a:extLst>
          </p:cNvPr>
          <p:cNvSpPr txBox="1"/>
          <p:nvPr/>
        </p:nvSpPr>
        <p:spPr>
          <a:xfrm>
            <a:off x="1105768" y="2602037"/>
            <a:ext cx="58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E1C516-E455-9A15-344D-332597839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175" y="2637473"/>
            <a:ext cx="3492825" cy="1023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537835-20E7-C5DB-BD55-F8D946F71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175" y="4598393"/>
            <a:ext cx="3492825" cy="138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64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967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385929-529C-1204-B782-32FD77D0EEE4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</a:t>
            </a:r>
            <a:r>
              <a:rPr lang="en-US" altLang="ko-KR" sz="1800" b="1" dirty="0">
                <a:solidFill>
                  <a:srgbClr val="FF0000"/>
                </a:solidFill>
              </a:rPr>
              <a:t>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DC519-7740-4742-DE8E-9EC3D240C0A8}"/>
              </a:ext>
            </a:extLst>
          </p:cNvPr>
          <p:cNvSpPr txBox="1"/>
          <p:nvPr/>
        </p:nvSpPr>
        <p:spPr>
          <a:xfrm>
            <a:off x="664934" y="1395760"/>
            <a:ext cx="10862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IN </a:t>
            </a:r>
            <a:r>
              <a:rPr lang="ko-KR" altLang="en-US" sz="3200" b="1" dirty="0"/>
              <a:t>연산자는 다음과 같이 사용할 수 있습니다</a:t>
            </a:r>
            <a:r>
              <a:rPr lang="en-US" altLang="ko-KR" sz="3200" b="1" dirty="0"/>
              <a:t>.</a:t>
            </a:r>
            <a:r>
              <a:rPr lang="ko-KR" altLang="en-US" sz="3200" b="1" dirty="0"/>
              <a:t> </a:t>
            </a:r>
            <a:endParaRPr lang="ko-KR" altLang="en-US" sz="3200" dirty="0"/>
          </a:p>
        </p:txBody>
      </p:sp>
      <p:pic>
        <p:nvPicPr>
          <p:cNvPr id="8" name="그래픽 7" descr="혼란스러운 사람 윤곽선">
            <a:extLst>
              <a:ext uri="{FF2B5EF4-FFF2-40B4-BE49-F238E27FC236}">
                <a16:creationId xmlns:a16="http://schemas.microsoft.com/office/drawing/2014/main" id="{C3229A40-E6BB-F56C-30B0-C904D274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648" y="3877413"/>
            <a:ext cx="1913694" cy="1913694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5A9537E5-FA71-14D0-087A-A086D10D2F95}"/>
              </a:ext>
            </a:extLst>
          </p:cNvPr>
          <p:cNvSpPr/>
          <p:nvPr/>
        </p:nvSpPr>
        <p:spPr>
          <a:xfrm>
            <a:off x="3382719" y="2308306"/>
            <a:ext cx="5426561" cy="1125774"/>
          </a:xfrm>
          <a:prstGeom prst="wedgeRectCallout">
            <a:avLst>
              <a:gd name="adj1" fmla="val -50226"/>
              <a:gd name="adj2" fmla="val 1162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TB_PRD </a:t>
            </a:r>
            <a:r>
              <a:rPr lang="ko-KR" altLang="en-US" sz="2000" b="1" dirty="0"/>
              <a:t>테이블에서 </a:t>
            </a:r>
            <a:r>
              <a:rPr lang="en-US" altLang="ko-KR" sz="2000" b="1" dirty="0"/>
              <a:t>PRD_TYPE(</a:t>
            </a:r>
            <a:r>
              <a:rPr lang="ko-KR" altLang="en-US" sz="2000" b="1" dirty="0"/>
              <a:t>상품타입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이 가전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욕실용품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스마트폰인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데이터를 출력하고 싶어요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1E03EE-4CAC-8F63-AB74-7D1E3C2B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3979304"/>
            <a:ext cx="4598078" cy="202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20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B97B00C-5282-8B7A-2D60-96B58AE9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731" y="4519148"/>
            <a:ext cx="7512518" cy="1125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385929-529C-1204-B782-32FD77D0EEE4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</a:t>
            </a:r>
            <a:r>
              <a:rPr lang="en-US" altLang="ko-KR" sz="1800" b="1" dirty="0">
                <a:solidFill>
                  <a:srgbClr val="FF0000"/>
                </a:solidFill>
              </a:rPr>
              <a:t>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DC519-7740-4742-DE8E-9EC3D240C0A8}"/>
              </a:ext>
            </a:extLst>
          </p:cNvPr>
          <p:cNvSpPr txBox="1"/>
          <p:nvPr/>
        </p:nvSpPr>
        <p:spPr>
          <a:xfrm>
            <a:off x="664934" y="1395760"/>
            <a:ext cx="10862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IN </a:t>
            </a:r>
            <a:r>
              <a:rPr lang="ko-KR" altLang="en-US" sz="3200" b="1" dirty="0"/>
              <a:t>연산자는 다음과 같이 사용할 수 있습니다</a:t>
            </a:r>
            <a:r>
              <a:rPr lang="en-US" altLang="ko-KR" sz="3200" b="1" dirty="0"/>
              <a:t>.</a:t>
            </a:r>
            <a:r>
              <a:rPr lang="ko-KR" altLang="en-US" sz="3200" b="1" dirty="0"/>
              <a:t> </a:t>
            </a:r>
            <a:endParaRPr lang="ko-KR" altLang="en-US" sz="3200" dirty="0"/>
          </a:p>
        </p:txBody>
      </p:sp>
      <p:pic>
        <p:nvPicPr>
          <p:cNvPr id="8" name="그래픽 7" descr="혼란스러운 사람 윤곽선">
            <a:extLst>
              <a:ext uri="{FF2B5EF4-FFF2-40B4-BE49-F238E27FC236}">
                <a16:creationId xmlns:a16="http://schemas.microsoft.com/office/drawing/2014/main" id="{C3229A40-E6BB-F56C-30B0-C904D274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0648" y="3877413"/>
            <a:ext cx="1913694" cy="19136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E9F0554-7592-587A-7472-184C268351B6}"/>
              </a:ext>
            </a:extLst>
          </p:cNvPr>
          <p:cNvSpPr/>
          <p:nvPr/>
        </p:nvSpPr>
        <p:spPr>
          <a:xfrm>
            <a:off x="4908266" y="5241603"/>
            <a:ext cx="6611371" cy="403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F0140479-DC63-8028-E458-20054A408BD3}"/>
              </a:ext>
            </a:extLst>
          </p:cNvPr>
          <p:cNvSpPr/>
          <p:nvPr/>
        </p:nvSpPr>
        <p:spPr>
          <a:xfrm>
            <a:off x="3382719" y="2308306"/>
            <a:ext cx="5426561" cy="1125774"/>
          </a:xfrm>
          <a:prstGeom prst="wedgeRectCallout">
            <a:avLst>
              <a:gd name="adj1" fmla="val -50226"/>
              <a:gd name="adj2" fmla="val 1162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TB_PRD </a:t>
            </a:r>
            <a:r>
              <a:rPr lang="ko-KR" altLang="en-US" sz="2000" b="1" dirty="0"/>
              <a:t>테이블에서 </a:t>
            </a:r>
            <a:r>
              <a:rPr lang="en-US" altLang="ko-KR" sz="2000" b="1" dirty="0"/>
              <a:t>PRD_TYPE(</a:t>
            </a:r>
            <a:r>
              <a:rPr lang="ko-KR" altLang="en-US" sz="2000" b="1" dirty="0"/>
              <a:t>상품타입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이 가전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욕실용품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스마트폰인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데이터를 출력하고 싶어요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44046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137045" y="197004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1. WHERE</a:t>
            </a:r>
            <a:r>
              <a:rPr lang="ko-KR" altLang="en-US" sz="1800" b="1" dirty="0"/>
              <a:t> 사용 이유와 원리 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C7D41-08EB-F416-225D-80346BCB5AE0}"/>
              </a:ext>
            </a:extLst>
          </p:cNvPr>
          <p:cNvSpPr txBox="1"/>
          <p:nvPr/>
        </p:nvSpPr>
        <p:spPr>
          <a:xfrm>
            <a:off x="754217" y="1036650"/>
            <a:ext cx="8498447" cy="147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/>
              <a:t>WHERE</a:t>
            </a:r>
            <a:r>
              <a:rPr lang="ko-KR" altLang="en-US" sz="3200" b="1" dirty="0"/>
              <a:t> 문법을 배우면 테이블에서 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원하는 행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튜플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만 뽑아올 수 있습니다</a:t>
            </a:r>
            <a:r>
              <a:rPr lang="en-US" altLang="ko-KR" sz="3200" b="1" dirty="0"/>
              <a:t>.</a:t>
            </a:r>
            <a:r>
              <a:rPr lang="ko-KR" altLang="en-US" sz="3200" b="1" dirty="0"/>
              <a:t> </a:t>
            </a:r>
            <a:endParaRPr lang="ko-KR" altLang="en-US" sz="3200" dirty="0"/>
          </a:p>
        </p:txBody>
      </p:sp>
      <p:pic>
        <p:nvPicPr>
          <p:cNvPr id="3" name="그래픽 2" descr="혼란스러운 사람 윤곽선">
            <a:extLst>
              <a:ext uri="{FF2B5EF4-FFF2-40B4-BE49-F238E27FC236}">
                <a16:creationId xmlns:a16="http://schemas.microsoft.com/office/drawing/2014/main" id="{7F4810A4-D1D0-D3A1-FB7F-417D4DB42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7140" y="4669879"/>
            <a:ext cx="1913694" cy="1913694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0475FF43-AFCE-D195-A839-F9705A40A25C}"/>
              </a:ext>
            </a:extLst>
          </p:cNvPr>
          <p:cNvSpPr/>
          <p:nvPr/>
        </p:nvSpPr>
        <p:spPr>
          <a:xfrm>
            <a:off x="5198165" y="2944164"/>
            <a:ext cx="4757064" cy="1913693"/>
          </a:xfrm>
          <a:prstGeom prst="wedgeRectCallout">
            <a:avLst>
              <a:gd name="adj1" fmla="val 47054"/>
              <a:gd name="adj2" fmla="val 6777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실무 </a:t>
            </a:r>
            <a:r>
              <a:rPr lang="en-US" altLang="ko-KR" b="1" dirty="0">
                <a:solidFill>
                  <a:schemeClr val="tx1"/>
                </a:solidFill>
              </a:rPr>
              <a:t>TIP ! 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실무에서의 테이블에는 약 </a:t>
            </a:r>
            <a:r>
              <a:rPr lang="en-US" altLang="ko-KR" b="1" dirty="0">
                <a:solidFill>
                  <a:schemeClr val="tx1"/>
                </a:solidFill>
              </a:rPr>
              <a:t>100</a:t>
            </a:r>
            <a:r>
              <a:rPr lang="ko-KR" altLang="en-US" b="1" dirty="0">
                <a:solidFill>
                  <a:schemeClr val="tx1"/>
                </a:solidFill>
              </a:rPr>
              <a:t>만 </a:t>
            </a:r>
            <a:r>
              <a:rPr lang="en-US" altLang="ko-KR" b="1" dirty="0">
                <a:solidFill>
                  <a:schemeClr val="tx1"/>
                </a:solidFill>
              </a:rPr>
              <a:t>~ 1</a:t>
            </a:r>
            <a:r>
              <a:rPr lang="ko-KR" altLang="en-US" b="1" dirty="0" err="1">
                <a:solidFill>
                  <a:schemeClr val="tx1"/>
                </a:solidFill>
              </a:rPr>
              <a:t>억건의</a:t>
            </a:r>
            <a:r>
              <a:rPr lang="ko-KR" altLang="en-US" b="1" dirty="0">
                <a:solidFill>
                  <a:schemeClr val="tx1"/>
                </a:solidFill>
              </a:rPr>
              <a:t> 행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</a:rPr>
              <a:t>튜플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en-US" b="1" dirty="0">
                <a:solidFill>
                  <a:schemeClr val="tx1"/>
                </a:solidFill>
              </a:rPr>
              <a:t>이 존재하는 등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많은 데이터를 보유하고 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WHERE</a:t>
            </a:r>
            <a:r>
              <a:rPr lang="ko-KR" altLang="en-US" b="1" dirty="0">
                <a:solidFill>
                  <a:schemeClr val="tx1"/>
                </a:solidFill>
              </a:rPr>
              <a:t>는 선택사항이지만 필수입니다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7414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71D7348-5B93-7ECE-7117-4EEC1C71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3" y="3891663"/>
            <a:ext cx="3724178" cy="2030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409056-829F-A497-A3C7-BCE8D665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3" y="2209937"/>
            <a:ext cx="8455502" cy="1125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385929-529C-1204-B782-32FD77D0EEE4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</a:t>
            </a:r>
            <a:r>
              <a:rPr lang="en-US" altLang="ko-KR" sz="1800" b="1" dirty="0">
                <a:solidFill>
                  <a:srgbClr val="FF0000"/>
                </a:solidFill>
              </a:rPr>
              <a:t>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DF29B-6E31-4136-EAC2-DA2934221BF9}"/>
              </a:ext>
            </a:extLst>
          </p:cNvPr>
          <p:cNvSpPr txBox="1"/>
          <p:nvPr/>
        </p:nvSpPr>
        <p:spPr>
          <a:xfrm>
            <a:off x="557042" y="911308"/>
            <a:ext cx="6792280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IN</a:t>
            </a:r>
            <a:r>
              <a:rPr lang="ko-KR" altLang="en-US" b="1" dirty="0"/>
              <a:t> 연산자는 뒤에 입력되는 파라미터 중에 </a:t>
            </a:r>
            <a:r>
              <a:rPr lang="en-US" altLang="ko-KR" b="1" dirty="0"/>
              <a:t>NULL</a:t>
            </a:r>
            <a:r>
              <a:rPr lang="ko-KR" altLang="en-US" b="1" dirty="0"/>
              <a:t>은 </a:t>
            </a:r>
            <a:r>
              <a:rPr lang="ko-KR" altLang="en-US" b="1" dirty="0">
                <a:solidFill>
                  <a:srgbClr val="FF0000"/>
                </a:solidFill>
              </a:rPr>
              <a:t>무시</a:t>
            </a:r>
            <a:r>
              <a:rPr lang="ko-KR" altLang="en-US" b="1" dirty="0"/>
              <a:t>합니다</a:t>
            </a:r>
            <a:r>
              <a:rPr lang="en-US" altLang="ko-KR" b="1" dirty="0"/>
              <a:t>.</a:t>
            </a:r>
          </a:p>
          <a:p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AF3352-B099-2140-4367-5A89CAB0A86A}"/>
              </a:ext>
            </a:extLst>
          </p:cNvPr>
          <p:cNvSpPr txBox="1"/>
          <p:nvPr/>
        </p:nvSpPr>
        <p:spPr>
          <a:xfrm>
            <a:off x="3953182" y="4885849"/>
            <a:ext cx="5369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b="1" dirty="0">
                <a:solidFill>
                  <a:srgbClr val="FF0000"/>
                </a:solidFill>
              </a:rPr>
              <a:t>NULL </a:t>
            </a:r>
            <a:r>
              <a:rPr lang="ko-KR" altLang="en-US" sz="1600" b="1" dirty="0">
                <a:solidFill>
                  <a:srgbClr val="FF0000"/>
                </a:solidFill>
              </a:rPr>
              <a:t>은 정상적인 비교</a:t>
            </a:r>
            <a:r>
              <a:rPr lang="en-US" altLang="ko-KR" sz="1600" b="1" dirty="0">
                <a:solidFill>
                  <a:srgbClr val="FF0000"/>
                </a:solidFill>
              </a:rPr>
              <a:t>(=) </a:t>
            </a:r>
            <a:r>
              <a:rPr lang="ko-KR" altLang="en-US" sz="1600" b="1" dirty="0">
                <a:solidFill>
                  <a:srgbClr val="FF0000"/>
                </a:solidFill>
              </a:rPr>
              <a:t>연산이 불가능하지만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b="1" dirty="0">
                <a:solidFill>
                  <a:srgbClr val="FF0000"/>
                </a:solidFill>
              </a:rPr>
              <a:t>    OR </a:t>
            </a:r>
            <a:r>
              <a:rPr lang="ko-KR" altLang="en-US" sz="1600" b="1" dirty="0">
                <a:solidFill>
                  <a:srgbClr val="FF0000"/>
                </a:solidFill>
              </a:rPr>
              <a:t>연산으로 인해 다른 조건이 만족하면 출력합니다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BE1912-1A67-10AB-79D4-D8ABF2505A92}"/>
              </a:ext>
            </a:extLst>
          </p:cNvPr>
          <p:cNvSpPr/>
          <p:nvPr/>
        </p:nvSpPr>
        <p:spPr>
          <a:xfrm>
            <a:off x="1460082" y="4885849"/>
            <a:ext cx="2288958" cy="379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3113F-0012-3148-E484-97311434399A}"/>
              </a:ext>
            </a:extLst>
          </p:cNvPr>
          <p:cNvSpPr/>
          <p:nvPr/>
        </p:nvSpPr>
        <p:spPr>
          <a:xfrm>
            <a:off x="4361628" y="2915920"/>
            <a:ext cx="718372" cy="345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525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385929-529C-1204-B782-32FD77D0EEE4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</a:t>
            </a:r>
            <a:r>
              <a:rPr lang="en-US" altLang="ko-KR" sz="1800" b="1" dirty="0">
                <a:solidFill>
                  <a:srgbClr val="FF0000"/>
                </a:solidFill>
              </a:rPr>
              <a:t>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A3FA7-A97A-41A6-4BDA-600DCC6EAA3E}"/>
              </a:ext>
            </a:extLst>
          </p:cNvPr>
          <p:cNvSpPr txBox="1"/>
          <p:nvPr/>
        </p:nvSpPr>
        <p:spPr>
          <a:xfrm>
            <a:off x="557042" y="911308"/>
            <a:ext cx="7827104" cy="11387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>
                <a:solidFill>
                  <a:srgbClr val="FF0000"/>
                </a:solidFill>
              </a:rPr>
              <a:t>NOT IN</a:t>
            </a:r>
            <a:r>
              <a:rPr lang="ko-KR" altLang="en-US" b="1" dirty="0">
                <a:solidFill>
                  <a:srgbClr val="FF0000"/>
                </a:solidFill>
              </a:rPr>
              <a:t> 연산자</a:t>
            </a:r>
            <a:r>
              <a:rPr lang="ko-KR" altLang="en-US" b="1" dirty="0"/>
              <a:t>는 뒤에 입력된 조건 값들을 제외한 대상을 출력해줍니다</a:t>
            </a:r>
            <a:r>
              <a:rPr lang="en-US" altLang="ko-KR" b="1" dirty="0"/>
              <a:t>.</a:t>
            </a:r>
          </a:p>
          <a:p>
            <a:r>
              <a:rPr lang="en-US" altLang="ko-KR" sz="1400" b="1" dirty="0">
                <a:highlight>
                  <a:srgbClr val="FFFF00"/>
                </a:highlight>
              </a:rPr>
              <a:t>(</a:t>
            </a:r>
            <a:r>
              <a:rPr lang="ko-KR" altLang="en-US" sz="1400" b="1" dirty="0">
                <a:highlight>
                  <a:srgbClr val="FFFF00"/>
                </a:highlight>
              </a:rPr>
              <a:t>주의사항 </a:t>
            </a:r>
            <a:r>
              <a:rPr lang="en-US" altLang="ko-KR" sz="1400" b="1" dirty="0">
                <a:highlight>
                  <a:srgbClr val="FFFF00"/>
                </a:highlight>
              </a:rPr>
              <a:t>– </a:t>
            </a:r>
            <a:r>
              <a:rPr lang="ko-KR" altLang="en-US" sz="1400" b="1" dirty="0">
                <a:highlight>
                  <a:srgbClr val="FFFF00"/>
                </a:highlight>
              </a:rPr>
              <a:t>조건 값 중에 </a:t>
            </a:r>
            <a:r>
              <a:rPr lang="en-US" altLang="ko-KR" sz="1400" b="1" dirty="0">
                <a:highlight>
                  <a:srgbClr val="FFFF00"/>
                </a:highlight>
              </a:rPr>
              <a:t>NULL</a:t>
            </a:r>
            <a:r>
              <a:rPr lang="ko-KR" altLang="en-US" sz="1400" b="1" dirty="0">
                <a:highlight>
                  <a:srgbClr val="FFFF00"/>
                </a:highlight>
              </a:rPr>
              <a:t>이 들어가면 아무것도 출력하지 않습니다</a:t>
            </a:r>
            <a:r>
              <a:rPr lang="en-US" altLang="ko-KR" sz="1400" b="1" dirty="0">
                <a:highlight>
                  <a:srgbClr val="FFFF00"/>
                </a:highlight>
              </a:rPr>
              <a:t>) </a:t>
            </a:r>
          </a:p>
          <a:p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984B3-6CE1-2FB3-599F-7567201D0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2" y="2403841"/>
            <a:ext cx="8675108" cy="11475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F0E8A5-C34D-E9AF-A893-AA2A6C7CE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2" y="3905102"/>
            <a:ext cx="11015198" cy="2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4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B083F-E086-2EAF-4AD4-85B955A7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</a:t>
            </a:r>
            <a:r>
              <a:rPr lang="ko-KR" altLang="en-US" dirty="0"/>
              <a:t>문제를 풀어봅시다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010BF-CBD2-3103-F25F-0E2BCEA9B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2226"/>
            <a:ext cx="10515600" cy="295192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TB_MEMBER </a:t>
            </a:r>
            <a:r>
              <a:rPr lang="ko-KR" altLang="en-US" sz="2000" dirty="0"/>
              <a:t>테이블에서 </a:t>
            </a:r>
            <a:r>
              <a:rPr lang="en-US" altLang="ko-KR" sz="2000" dirty="0"/>
              <a:t>GRADE_CD </a:t>
            </a:r>
            <a:r>
              <a:rPr lang="ko-KR" altLang="en-US" sz="2000" dirty="0"/>
              <a:t>가 </a:t>
            </a:r>
            <a:r>
              <a:rPr lang="en-US" altLang="ko-KR" sz="2000" dirty="0"/>
              <a:t>1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2 </a:t>
            </a:r>
            <a:r>
              <a:rPr lang="ko-KR" altLang="en-US" sz="2000" dirty="0"/>
              <a:t>인 대상을 </a:t>
            </a:r>
            <a:r>
              <a:rPr lang="en-US" altLang="ko-KR" sz="2000" dirty="0"/>
              <a:t>IN</a:t>
            </a:r>
            <a:r>
              <a:rPr lang="ko-KR" altLang="en-US" sz="2000" dirty="0"/>
              <a:t>으로 출력해보세요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TB_MEMBER </a:t>
            </a:r>
            <a:r>
              <a:rPr lang="ko-KR" altLang="en-US" sz="2000" dirty="0"/>
              <a:t>테이블에서 </a:t>
            </a:r>
            <a:r>
              <a:rPr lang="en-US" altLang="ko-KR" sz="2000" dirty="0"/>
              <a:t>AGE </a:t>
            </a:r>
            <a:r>
              <a:rPr lang="ko-KR" altLang="en-US" sz="2000" dirty="0"/>
              <a:t>가 </a:t>
            </a:r>
            <a:r>
              <a:rPr lang="en-US" altLang="ko-KR" sz="2000" dirty="0"/>
              <a:t>25 , 30 , 35 </a:t>
            </a:r>
            <a:r>
              <a:rPr lang="ko-KR" altLang="en-US" sz="2000" dirty="0"/>
              <a:t>인 대상을 </a:t>
            </a:r>
            <a:r>
              <a:rPr lang="en-US" altLang="ko-KR" sz="2000" dirty="0"/>
              <a:t>IN</a:t>
            </a:r>
            <a:r>
              <a:rPr lang="ko-KR" altLang="en-US" sz="2000" dirty="0"/>
              <a:t>으로 출력해보세요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8880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F376270-A410-505C-7F7C-4462B78FF53D}"/>
              </a:ext>
            </a:extLst>
          </p:cNvPr>
          <p:cNvSpPr txBox="1">
            <a:spLocks/>
          </p:cNvSpPr>
          <p:nvPr/>
        </p:nvSpPr>
        <p:spPr>
          <a:xfrm>
            <a:off x="838200" y="2071124"/>
            <a:ext cx="10515600" cy="2951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TB_MEMBER </a:t>
            </a:r>
            <a:r>
              <a:rPr lang="ko-KR" altLang="en-US" sz="2000" dirty="0"/>
              <a:t>테이블에서 </a:t>
            </a:r>
            <a:r>
              <a:rPr lang="en-US" altLang="ko-KR" sz="2000" dirty="0"/>
              <a:t>GRADE_CD </a:t>
            </a:r>
            <a:r>
              <a:rPr lang="ko-KR" altLang="en-US" sz="2000" dirty="0"/>
              <a:t>가 </a:t>
            </a:r>
            <a:r>
              <a:rPr lang="en-US" altLang="ko-KR" sz="2000" dirty="0"/>
              <a:t>1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2 </a:t>
            </a:r>
            <a:r>
              <a:rPr lang="ko-KR" altLang="en-US" sz="2000" dirty="0"/>
              <a:t>인 대상을 </a:t>
            </a:r>
            <a:r>
              <a:rPr lang="en-US" altLang="ko-KR" sz="2000" dirty="0"/>
              <a:t>IN</a:t>
            </a:r>
            <a:r>
              <a:rPr lang="ko-KR" altLang="en-US" sz="2000" dirty="0"/>
              <a:t>으로 출력해보세요</a:t>
            </a:r>
            <a:r>
              <a:rPr lang="en-US" altLang="ko-KR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TB_MEMBER </a:t>
            </a:r>
            <a:r>
              <a:rPr lang="ko-KR" altLang="en-US" sz="2000" dirty="0"/>
              <a:t>테이블에서 </a:t>
            </a:r>
            <a:r>
              <a:rPr lang="en-US" altLang="ko-KR" sz="2000" dirty="0"/>
              <a:t>AGE </a:t>
            </a:r>
            <a:r>
              <a:rPr lang="ko-KR" altLang="en-US" sz="2000" dirty="0"/>
              <a:t>가 </a:t>
            </a:r>
            <a:r>
              <a:rPr lang="en-US" altLang="ko-KR" sz="2000" dirty="0"/>
              <a:t>25 , 30 , 35 </a:t>
            </a:r>
            <a:r>
              <a:rPr lang="ko-KR" altLang="en-US" sz="2000" dirty="0"/>
              <a:t>인 대상을 </a:t>
            </a:r>
            <a:r>
              <a:rPr lang="en-US" altLang="ko-KR" sz="2000" dirty="0"/>
              <a:t>IN</a:t>
            </a:r>
            <a:r>
              <a:rPr lang="ko-KR" altLang="en-US" sz="2000" dirty="0"/>
              <a:t>으로 출력해보세요</a:t>
            </a:r>
            <a:r>
              <a:rPr lang="en-US" altLang="ko-KR" sz="2000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0B083F-E086-2EAF-4AD4-85B955A7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</a:t>
            </a:r>
            <a:r>
              <a:rPr lang="ko-KR" altLang="en-US" dirty="0"/>
              <a:t>문제를 풀어봅시다</a:t>
            </a:r>
            <a:r>
              <a:rPr lang="en-US" altLang="ko-KR" dirty="0"/>
              <a:t>(</a:t>
            </a:r>
            <a:r>
              <a:rPr lang="ko-KR" altLang="en-US" dirty="0"/>
              <a:t>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E05DB4-C3D9-3234-CBD6-4DA1D444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43" y="2692198"/>
            <a:ext cx="3189234" cy="8067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A08FBA-133A-B017-E0D9-A7EAD52E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20" y="2530156"/>
            <a:ext cx="6896387" cy="13255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616665-F84D-A209-F59D-9A7680A0E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843" y="4899683"/>
            <a:ext cx="3446277" cy="8391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06519-32F5-2F45-54FC-819933BFE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720" y="5023046"/>
            <a:ext cx="7316606" cy="9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88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385929-529C-1204-B782-32FD77D0EEE4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DC519-7740-4742-DE8E-9EC3D240C0A8}"/>
              </a:ext>
            </a:extLst>
          </p:cNvPr>
          <p:cNvSpPr txBox="1"/>
          <p:nvPr/>
        </p:nvSpPr>
        <p:spPr>
          <a:xfrm>
            <a:off x="664934" y="1395760"/>
            <a:ext cx="10862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BETWEEN </a:t>
            </a:r>
            <a:r>
              <a:rPr lang="ko-KR" altLang="en-US" sz="3200" b="1" dirty="0"/>
              <a:t>연산자는 범위조건 연산입니다</a:t>
            </a:r>
            <a:r>
              <a:rPr lang="en-US" altLang="ko-KR" sz="3200" b="1" dirty="0"/>
              <a:t>. </a:t>
            </a:r>
            <a:endParaRPr lang="ko-KR" altLang="en-US" sz="3200" dirty="0"/>
          </a:p>
        </p:txBody>
      </p:sp>
      <p:pic>
        <p:nvPicPr>
          <p:cNvPr id="8" name="그래픽 7" descr="혼란스러운 사람 윤곽선">
            <a:extLst>
              <a:ext uri="{FF2B5EF4-FFF2-40B4-BE49-F238E27FC236}">
                <a16:creationId xmlns:a16="http://schemas.microsoft.com/office/drawing/2014/main" id="{C3229A40-E6BB-F56C-30B0-C904D274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7564" y="3978574"/>
            <a:ext cx="1913694" cy="1913694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5A9537E5-FA71-14D0-087A-A086D10D2F95}"/>
              </a:ext>
            </a:extLst>
          </p:cNvPr>
          <p:cNvSpPr/>
          <p:nvPr/>
        </p:nvSpPr>
        <p:spPr>
          <a:xfrm>
            <a:off x="4295827" y="2625253"/>
            <a:ext cx="5158609" cy="1465826"/>
          </a:xfrm>
          <a:prstGeom prst="wedgeRectCallout">
            <a:avLst>
              <a:gd name="adj1" fmla="val -47397"/>
              <a:gd name="adj2" fmla="val 834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TB_MEMBER </a:t>
            </a:r>
            <a:r>
              <a:rPr lang="ko-KR" altLang="en-US" sz="2000" b="1" dirty="0"/>
              <a:t>테이블에서 </a:t>
            </a:r>
            <a:r>
              <a:rPr lang="en-US" altLang="ko-KR" sz="2000" b="1" dirty="0"/>
              <a:t>AGE </a:t>
            </a:r>
            <a:r>
              <a:rPr lang="ko-KR" altLang="en-US" sz="2000" b="1" dirty="0"/>
              <a:t>가 </a:t>
            </a:r>
            <a:r>
              <a:rPr lang="en-US" altLang="ko-KR" sz="2000" b="1" dirty="0"/>
              <a:t>20~35</a:t>
            </a:r>
            <a:r>
              <a:rPr lang="ko-KR" altLang="en-US" sz="2000" b="1" dirty="0"/>
              <a:t>인 회원들을 모든 정보를 출력해봅시다</a:t>
            </a:r>
            <a:r>
              <a:rPr lang="en-US" altLang="ko-KR" sz="2000" b="1" dirty="0"/>
              <a:t>.</a:t>
            </a:r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/>
              <a:t>힌트 </a:t>
            </a:r>
            <a:r>
              <a:rPr lang="en-US" altLang="ko-KR" sz="2000" b="1" dirty="0"/>
              <a:t>: AND </a:t>
            </a:r>
            <a:r>
              <a:rPr lang="ko-KR" altLang="en-US" sz="2000" b="1" dirty="0"/>
              <a:t>와 </a:t>
            </a:r>
            <a:r>
              <a:rPr lang="ko-KR" altLang="en-US" sz="2000" b="1" dirty="0" err="1"/>
              <a:t>비동등조건</a:t>
            </a:r>
            <a:r>
              <a:rPr lang="ko-KR" altLang="en-US" sz="2000" b="1" dirty="0"/>
              <a:t> 조합</a:t>
            </a:r>
            <a:r>
              <a:rPr lang="en-US" altLang="ko-K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6201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385929-529C-1204-B782-32FD77D0EEE4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DC519-7740-4742-DE8E-9EC3D240C0A8}"/>
              </a:ext>
            </a:extLst>
          </p:cNvPr>
          <p:cNvSpPr txBox="1"/>
          <p:nvPr/>
        </p:nvSpPr>
        <p:spPr>
          <a:xfrm>
            <a:off x="664934" y="1395760"/>
            <a:ext cx="10862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BETWEEN </a:t>
            </a:r>
            <a:r>
              <a:rPr lang="ko-KR" altLang="en-US" sz="3200" b="1" dirty="0"/>
              <a:t>연산자는 범위조건 연산입니다</a:t>
            </a:r>
            <a:r>
              <a:rPr lang="en-US" altLang="ko-KR" sz="3200" b="1" dirty="0"/>
              <a:t>. </a:t>
            </a:r>
            <a:endParaRPr lang="ko-KR" altLang="en-US" sz="3200" dirty="0"/>
          </a:p>
        </p:txBody>
      </p:sp>
      <p:pic>
        <p:nvPicPr>
          <p:cNvPr id="8" name="그래픽 7" descr="혼란스러운 사람 윤곽선">
            <a:extLst>
              <a:ext uri="{FF2B5EF4-FFF2-40B4-BE49-F238E27FC236}">
                <a16:creationId xmlns:a16="http://schemas.microsoft.com/office/drawing/2014/main" id="{C3229A40-E6BB-F56C-30B0-C904D274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614" y="4039564"/>
            <a:ext cx="1913694" cy="19136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EECDB7-D7A7-0968-35DE-C58146E3F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308" y="2777549"/>
            <a:ext cx="3771132" cy="18190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3D6BE9-79D6-B4AA-E40E-0DF7A8134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308" y="4877466"/>
            <a:ext cx="8874951" cy="13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21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8DE238-B25F-01E3-EC3C-BE659CD51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373" y="2738341"/>
            <a:ext cx="6862956" cy="1686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385929-529C-1204-B782-32FD77D0EEE4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DC519-7740-4742-DE8E-9EC3D240C0A8}"/>
              </a:ext>
            </a:extLst>
          </p:cNvPr>
          <p:cNvSpPr txBox="1"/>
          <p:nvPr/>
        </p:nvSpPr>
        <p:spPr>
          <a:xfrm>
            <a:off x="664934" y="1395760"/>
            <a:ext cx="10862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BETWEEN </a:t>
            </a:r>
            <a:r>
              <a:rPr lang="ko-KR" altLang="en-US" sz="3200" b="1" dirty="0"/>
              <a:t>연산자는 범위조건 연산입니다</a:t>
            </a:r>
            <a:r>
              <a:rPr lang="en-US" altLang="ko-KR" sz="3200" b="1" dirty="0"/>
              <a:t>. </a:t>
            </a:r>
            <a:endParaRPr lang="ko-KR" altLang="en-US" sz="3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1F7CED-62DF-2311-9C26-1CB47AA84764}"/>
              </a:ext>
            </a:extLst>
          </p:cNvPr>
          <p:cNvSpPr/>
          <p:nvPr/>
        </p:nvSpPr>
        <p:spPr>
          <a:xfrm>
            <a:off x="4541520" y="3952240"/>
            <a:ext cx="5393809" cy="472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혼란스러운 사람 윤곽선">
            <a:extLst>
              <a:ext uri="{FF2B5EF4-FFF2-40B4-BE49-F238E27FC236}">
                <a16:creationId xmlns:a16="http://schemas.microsoft.com/office/drawing/2014/main" id="{4144A794-341F-7459-026A-350EB153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614" y="4039564"/>
            <a:ext cx="1913694" cy="19136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CC95FC-F6ED-65E6-AC7B-D976B888E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308" y="4877466"/>
            <a:ext cx="8874951" cy="13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72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385929-529C-1204-B782-32FD77D0EEE4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DC519-7740-4742-DE8E-9EC3D240C0A8}"/>
              </a:ext>
            </a:extLst>
          </p:cNvPr>
          <p:cNvSpPr txBox="1"/>
          <p:nvPr/>
        </p:nvSpPr>
        <p:spPr>
          <a:xfrm>
            <a:off x="664934" y="1395760"/>
            <a:ext cx="10862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LIKE</a:t>
            </a:r>
            <a:r>
              <a:rPr lang="ko-KR" altLang="en-US" sz="3200" b="1" dirty="0"/>
              <a:t>는 매칭 연산을 할 수 있습니다</a:t>
            </a:r>
            <a:r>
              <a:rPr lang="en-US" altLang="ko-KR" sz="3200" b="1" dirty="0"/>
              <a:t>. </a:t>
            </a:r>
            <a:endParaRPr lang="ko-KR" altLang="en-US" sz="3200" dirty="0"/>
          </a:p>
        </p:txBody>
      </p:sp>
      <p:pic>
        <p:nvPicPr>
          <p:cNvPr id="8" name="그래픽 7" descr="혼란스러운 사람 윤곽선">
            <a:extLst>
              <a:ext uri="{FF2B5EF4-FFF2-40B4-BE49-F238E27FC236}">
                <a16:creationId xmlns:a16="http://schemas.microsoft.com/office/drawing/2014/main" id="{C3229A40-E6BB-F56C-30B0-C904D274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717" y="4208754"/>
            <a:ext cx="1913694" cy="1913694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1F86E3F8-3887-426E-E402-3479D6F6C6D7}"/>
              </a:ext>
            </a:extLst>
          </p:cNvPr>
          <p:cNvSpPr/>
          <p:nvPr/>
        </p:nvSpPr>
        <p:spPr>
          <a:xfrm>
            <a:off x="3667700" y="2770580"/>
            <a:ext cx="4856599" cy="1465826"/>
          </a:xfrm>
          <a:prstGeom prst="wedgeRectCallout">
            <a:avLst>
              <a:gd name="adj1" fmla="val -47397"/>
              <a:gd name="adj2" fmla="val 834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상품 중에 이름이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수</a:t>
            </a:r>
            <a:r>
              <a:rPr lang="en-US" altLang="ko-KR" sz="2000" b="1" dirty="0"/>
              <a:t>‘ </a:t>
            </a:r>
            <a:r>
              <a:rPr lang="ko-KR" altLang="en-US" sz="2000" b="1" dirty="0"/>
              <a:t>로 시작하는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상품을 찾는 방법은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7449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DEA0310-392D-85D1-479F-0B2A1514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79" y="5911838"/>
            <a:ext cx="8649907" cy="485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FB4CA2-2483-D8A5-E835-AA1B7118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17" y="4382858"/>
            <a:ext cx="9771228" cy="5192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1F696C-3165-C457-F1E7-530EE179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17" y="2818145"/>
            <a:ext cx="8659433" cy="552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385929-529C-1204-B782-32FD77D0EEE4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986E9-3912-0C5A-4A11-3162C2D5B85D}"/>
              </a:ext>
            </a:extLst>
          </p:cNvPr>
          <p:cNvSpPr txBox="1"/>
          <p:nvPr/>
        </p:nvSpPr>
        <p:spPr>
          <a:xfrm>
            <a:off x="776843" y="1054469"/>
            <a:ext cx="7949028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LIKE</a:t>
            </a:r>
            <a:r>
              <a:rPr lang="ko-KR" altLang="en-US" b="1" dirty="0"/>
              <a:t> 연산자는 </a:t>
            </a:r>
            <a:r>
              <a:rPr lang="en-US" altLang="ko-KR" b="1" dirty="0">
                <a:solidFill>
                  <a:srgbClr val="FF0000"/>
                </a:solidFill>
              </a:rPr>
              <a:t>_</a:t>
            </a:r>
            <a:r>
              <a:rPr lang="en-US" altLang="ko-KR" b="1" dirty="0"/>
              <a:t> </a:t>
            </a:r>
            <a:r>
              <a:rPr lang="ko-KR" altLang="en-US" b="1" dirty="0"/>
              <a:t>나 </a:t>
            </a:r>
            <a:r>
              <a:rPr lang="en-US" altLang="ko-KR" b="1" dirty="0">
                <a:solidFill>
                  <a:srgbClr val="FF0000"/>
                </a:solidFill>
              </a:rPr>
              <a:t>% </a:t>
            </a:r>
            <a:r>
              <a:rPr lang="ko-KR" altLang="en-US" b="1" dirty="0"/>
              <a:t>같은 와일드카드를 이용해 매칭 연산을 진행합니다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3599F-7709-32A7-F1AA-ABEFB01119A3}"/>
              </a:ext>
            </a:extLst>
          </p:cNvPr>
          <p:cNvSpPr txBox="1"/>
          <p:nvPr/>
        </p:nvSpPr>
        <p:spPr>
          <a:xfrm>
            <a:off x="732635" y="2323641"/>
            <a:ext cx="1066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예시 </a:t>
            </a:r>
            <a:r>
              <a:rPr lang="en-US" altLang="ko-KR" b="1" dirty="0"/>
              <a:t>1 ) TB_PRD </a:t>
            </a:r>
            <a:r>
              <a:rPr lang="ko-KR" altLang="en-US" b="1" dirty="0"/>
              <a:t>테이블에서 </a:t>
            </a:r>
            <a:r>
              <a:rPr lang="en-US" altLang="ko-KR" b="1" dirty="0"/>
              <a:t>PRD_NAME(</a:t>
            </a:r>
            <a:r>
              <a:rPr lang="ko-KR" altLang="en-US" b="1" dirty="0"/>
              <a:t>상품이름</a:t>
            </a:r>
            <a:r>
              <a:rPr lang="en-US" altLang="ko-KR" b="1" dirty="0"/>
              <a:t>) </a:t>
            </a:r>
            <a:r>
              <a:rPr lang="ko-KR" altLang="en-US" b="1" dirty="0"/>
              <a:t>이 </a:t>
            </a:r>
            <a:r>
              <a:rPr lang="en-US" altLang="ko-KR" b="1" dirty="0"/>
              <a:t>‘</a:t>
            </a:r>
            <a:r>
              <a:rPr lang="ko-KR" altLang="en-US" b="1" dirty="0"/>
              <a:t>수</a:t>
            </a:r>
            <a:r>
              <a:rPr lang="en-US" altLang="ko-KR" b="1" dirty="0"/>
              <a:t>’ </a:t>
            </a:r>
            <a:r>
              <a:rPr lang="ko-KR" altLang="en-US" b="1" dirty="0"/>
              <a:t>로 시작하는 모든 정보를 찾아주세요</a:t>
            </a:r>
            <a:r>
              <a:rPr lang="en-US" altLang="ko-KR" b="1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460247-14C0-0A5D-4F06-C17F6CA9B985}"/>
              </a:ext>
            </a:extLst>
          </p:cNvPr>
          <p:cNvSpPr/>
          <p:nvPr/>
        </p:nvSpPr>
        <p:spPr>
          <a:xfrm>
            <a:off x="5925768" y="2789188"/>
            <a:ext cx="3693036" cy="57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ABC99-2FC6-1273-0C56-93DCD1C24155}"/>
              </a:ext>
            </a:extLst>
          </p:cNvPr>
          <p:cNvSpPr txBox="1"/>
          <p:nvPr/>
        </p:nvSpPr>
        <p:spPr>
          <a:xfrm>
            <a:off x="7467274" y="3384036"/>
            <a:ext cx="43499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%</a:t>
            </a:r>
            <a:r>
              <a:rPr lang="ko-KR" altLang="en-US" sz="1600" b="1" dirty="0">
                <a:solidFill>
                  <a:srgbClr val="FF0000"/>
                </a:solidFill>
              </a:rPr>
              <a:t>는 </a:t>
            </a:r>
            <a:r>
              <a:rPr lang="en-US" altLang="ko-KR" sz="1600" b="1" dirty="0">
                <a:solidFill>
                  <a:srgbClr val="FF0000"/>
                </a:solidFill>
              </a:rPr>
              <a:t>0</a:t>
            </a:r>
            <a:r>
              <a:rPr lang="ko-KR" altLang="en-US" sz="1600" b="1" dirty="0">
                <a:solidFill>
                  <a:srgbClr val="FF0000"/>
                </a:solidFill>
              </a:rPr>
              <a:t>개 이상의 문자를 매칭할 수 있습니다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F34C1-AD80-380A-0CDE-58BCF5892A29}"/>
              </a:ext>
            </a:extLst>
          </p:cNvPr>
          <p:cNvSpPr txBox="1"/>
          <p:nvPr/>
        </p:nvSpPr>
        <p:spPr>
          <a:xfrm>
            <a:off x="732635" y="3961023"/>
            <a:ext cx="1039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예시 </a:t>
            </a:r>
            <a:r>
              <a:rPr lang="en-US" altLang="ko-KR" b="1" dirty="0"/>
              <a:t>2 ) TB_PRD </a:t>
            </a:r>
            <a:r>
              <a:rPr lang="ko-KR" altLang="en-US" b="1" dirty="0"/>
              <a:t>테이블에서 </a:t>
            </a:r>
            <a:r>
              <a:rPr lang="en-US" altLang="ko-KR" b="1" dirty="0"/>
              <a:t>PRD_TYPE(</a:t>
            </a:r>
            <a:r>
              <a:rPr lang="ko-KR" altLang="en-US" b="1" dirty="0"/>
              <a:t>상품타입</a:t>
            </a:r>
            <a:r>
              <a:rPr lang="en-US" altLang="ko-KR" b="1" dirty="0"/>
              <a:t>) </a:t>
            </a:r>
            <a:r>
              <a:rPr lang="ko-KR" altLang="en-US" b="1" dirty="0"/>
              <a:t>에 </a:t>
            </a:r>
            <a:r>
              <a:rPr lang="en-US" altLang="ko-KR" b="1" dirty="0"/>
              <a:t>‘</a:t>
            </a:r>
            <a:r>
              <a:rPr lang="ko-KR" altLang="en-US" b="1" dirty="0"/>
              <a:t>용</a:t>
            </a:r>
            <a:r>
              <a:rPr lang="en-US" altLang="ko-KR" b="1" dirty="0"/>
              <a:t>‘ </a:t>
            </a:r>
            <a:r>
              <a:rPr lang="ko-KR" altLang="en-US" b="1" dirty="0"/>
              <a:t>이 포함되는 모든 정보를 찾아주세요</a:t>
            </a:r>
            <a:r>
              <a:rPr lang="en-US" altLang="ko-KR" b="1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8ECB1-9BD1-4D70-A274-B9FD506BC1AF}"/>
              </a:ext>
            </a:extLst>
          </p:cNvPr>
          <p:cNvSpPr/>
          <p:nvPr/>
        </p:nvSpPr>
        <p:spPr>
          <a:xfrm>
            <a:off x="6458259" y="4382858"/>
            <a:ext cx="4295786" cy="519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5802A6-8C4C-F8C9-0DF3-8A13B166C867}"/>
              </a:ext>
            </a:extLst>
          </p:cNvPr>
          <p:cNvSpPr txBox="1"/>
          <p:nvPr/>
        </p:nvSpPr>
        <p:spPr>
          <a:xfrm>
            <a:off x="732635" y="5465251"/>
            <a:ext cx="1015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예시 </a:t>
            </a:r>
            <a:r>
              <a:rPr lang="en-US" altLang="ko-KR" b="1" dirty="0"/>
              <a:t>3 ) TB_PRD </a:t>
            </a:r>
            <a:r>
              <a:rPr lang="ko-KR" altLang="en-US" b="1" dirty="0"/>
              <a:t>테이블에서 </a:t>
            </a:r>
            <a:r>
              <a:rPr lang="en-US" altLang="ko-KR" b="1" dirty="0"/>
              <a:t>PRD_NAME(</a:t>
            </a:r>
            <a:r>
              <a:rPr lang="ko-KR" altLang="en-US" b="1" dirty="0"/>
              <a:t>상품이름</a:t>
            </a:r>
            <a:r>
              <a:rPr lang="en-US" altLang="ko-KR" b="1" dirty="0"/>
              <a:t>)</a:t>
            </a:r>
            <a:r>
              <a:rPr lang="ko-KR" altLang="en-US" b="1" dirty="0"/>
              <a:t>이 </a:t>
            </a:r>
            <a:r>
              <a:rPr lang="en-US" altLang="ko-KR" b="1" dirty="0"/>
              <a:t>‘</a:t>
            </a:r>
            <a:r>
              <a:rPr lang="ko-KR" altLang="en-US" b="1" dirty="0"/>
              <a:t>기</a:t>
            </a:r>
            <a:r>
              <a:rPr lang="en-US" altLang="ko-KR" b="1" dirty="0"/>
              <a:t>’ </a:t>
            </a:r>
            <a:r>
              <a:rPr lang="ko-KR" altLang="en-US" b="1" dirty="0"/>
              <a:t>로 끝나는 모든 정보를 찾아주세요</a:t>
            </a:r>
            <a:r>
              <a:rPr lang="en-US" altLang="ko-KR" b="1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D33F5A-855F-C5D8-9B2A-77F61E5BED6F}"/>
              </a:ext>
            </a:extLst>
          </p:cNvPr>
          <p:cNvSpPr/>
          <p:nvPr/>
        </p:nvSpPr>
        <p:spPr>
          <a:xfrm>
            <a:off x="5925768" y="5893198"/>
            <a:ext cx="3711718" cy="485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436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8893A0-B41B-87E8-F52A-99E471C7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91" y="3318934"/>
            <a:ext cx="8859486" cy="600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385929-529C-1204-B782-32FD77D0EEE4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3599F-7709-32A7-F1AA-ABEFB01119A3}"/>
              </a:ext>
            </a:extLst>
          </p:cNvPr>
          <p:cNvSpPr txBox="1"/>
          <p:nvPr/>
        </p:nvSpPr>
        <p:spPr>
          <a:xfrm>
            <a:off x="732635" y="2862899"/>
            <a:ext cx="10978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예시 </a:t>
            </a:r>
            <a:r>
              <a:rPr lang="en-US" altLang="ko-KR" sz="1600" b="1" dirty="0"/>
              <a:t>4 ) TB_PRD </a:t>
            </a:r>
            <a:r>
              <a:rPr lang="ko-KR" altLang="en-US" sz="1600" b="1" dirty="0"/>
              <a:t>테이블에서 </a:t>
            </a:r>
            <a:r>
              <a:rPr lang="en-US" altLang="ko-KR" sz="1600" b="1" dirty="0"/>
              <a:t>PRD_NAME(</a:t>
            </a:r>
            <a:r>
              <a:rPr lang="ko-KR" altLang="en-US" sz="1600" b="1" dirty="0"/>
              <a:t>상품이름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이 세 글자이면서 끝이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기</a:t>
            </a:r>
            <a:r>
              <a:rPr lang="en-US" altLang="ko-KR" sz="1600" b="1" dirty="0"/>
              <a:t>‘ </a:t>
            </a:r>
            <a:r>
              <a:rPr lang="ko-KR" altLang="en-US" sz="1600" b="1" dirty="0"/>
              <a:t>로 끝나는 모든 정보를 출력해주세요</a:t>
            </a:r>
            <a:r>
              <a:rPr lang="en-US" altLang="ko-KR" sz="1600" b="1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460247-14C0-0A5D-4F06-C17F6CA9B985}"/>
              </a:ext>
            </a:extLst>
          </p:cNvPr>
          <p:cNvSpPr/>
          <p:nvPr/>
        </p:nvSpPr>
        <p:spPr>
          <a:xfrm>
            <a:off x="5863044" y="3335349"/>
            <a:ext cx="3867510" cy="543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ABC99-2FC6-1273-0C56-93DCD1C24155}"/>
              </a:ext>
            </a:extLst>
          </p:cNvPr>
          <p:cNvSpPr txBox="1"/>
          <p:nvPr/>
        </p:nvSpPr>
        <p:spPr>
          <a:xfrm>
            <a:off x="8129100" y="3994570"/>
            <a:ext cx="3425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_</a:t>
            </a:r>
            <a:r>
              <a:rPr lang="ko-KR" altLang="en-US" sz="1600" b="1" dirty="0">
                <a:solidFill>
                  <a:srgbClr val="FF0000"/>
                </a:solidFill>
              </a:rPr>
              <a:t>는 </a:t>
            </a:r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</a:rPr>
              <a:t>개의 문자를 매칭할 수 있음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73B916-7F2C-39BC-4384-BB5366B7612C}"/>
              </a:ext>
            </a:extLst>
          </p:cNvPr>
          <p:cNvSpPr txBox="1"/>
          <p:nvPr/>
        </p:nvSpPr>
        <p:spPr>
          <a:xfrm>
            <a:off x="776843" y="1054469"/>
            <a:ext cx="7949028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LIKE</a:t>
            </a:r>
            <a:r>
              <a:rPr lang="ko-KR" altLang="en-US" b="1" dirty="0"/>
              <a:t> 연산자는 </a:t>
            </a:r>
            <a:r>
              <a:rPr lang="en-US" altLang="ko-KR" b="1" dirty="0">
                <a:solidFill>
                  <a:srgbClr val="FF0000"/>
                </a:solidFill>
              </a:rPr>
              <a:t>_</a:t>
            </a:r>
            <a:r>
              <a:rPr lang="en-US" altLang="ko-KR" b="1" dirty="0"/>
              <a:t> </a:t>
            </a:r>
            <a:r>
              <a:rPr lang="ko-KR" altLang="en-US" b="1" dirty="0"/>
              <a:t>나 </a:t>
            </a:r>
            <a:r>
              <a:rPr lang="en-US" altLang="ko-KR" b="1" dirty="0">
                <a:solidFill>
                  <a:srgbClr val="FF0000"/>
                </a:solidFill>
              </a:rPr>
              <a:t>% </a:t>
            </a:r>
            <a:r>
              <a:rPr lang="ko-KR" altLang="en-US" b="1" dirty="0"/>
              <a:t>같은 와일드카드를 이용해 매칭 연산을 진행합니다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3796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9C12EC-6484-9B8F-ADA3-92773DC0534E}"/>
              </a:ext>
            </a:extLst>
          </p:cNvPr>
          <p:cNvSpPr txBox="1"/>
          <p:nvPr/>
        </p:nvSpPr>
        <p:spPr>
          <a:xfrm>
            <a:off x="137045" y="197004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1. WHERE </a:t>
            </a:r>
            <a:r>
              <a:rPr lang="ko-KR" altLang="en-US" sz="1800" b="1" dirty="0"/>
              <a:t>사용 이유와 원리 </a:t>
            </a:r>
            <a:endParaRPr lang="en-US" altLang="ko-KR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1F7E5-04F8-AC8B-562B-B8DFEC05C85A}"/>
              </a:ext>
            </a:extLst>
          </p:cNvPr>
          <p:cNvSpPr txBox="1"/>
          <p:nvPr/>
        </p:nvSpPr>
        <p:spPr>
          <a:xfrm>
            <a:off x="1480227" y="3764902"/>
            <a:ext cx="497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(1) TB_MEMBER</a:t>
            </a:r>
            <a:r>
              <a:rPr lang="ko-KR" altLang="en-US" b="1" dirty="0"/>
              <a:t> 테이블을 가져옵니다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342E75-4D78-7B2B-CC5E-2A8DFC6C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39" y="4210630"/>
            <a:ext cx="8790832" cy="23163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47E484-6F15-3504-84C1-C989C0F06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93" y="948898"/>
            <a:ext cx="6094989" cy="2433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AC3AB37-386F-23F0-EB49-750D02C711FA}"/>
              </a:ext>
            </a:extLst>
          </p:cNvPr>
          <p:cNvSpPr/>
          <p:nvPr/>
        </p:nvSpPr>
        <p:spPr>
          <a:xfrm>
            <a:off x="3011093" y="2661550"/>
            <a:ext cx="2313576" cy="361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837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B9A385B-DBF1-DB40-B07B-06004FD2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29" y="4125091"/>
            <a:ext cx="8608199" cy="17423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A0EE8C-4757-903B-862E-041DECF63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62" y="1854504"/>
            <a:ext cx="11369426" cy="112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529F1-420D-72B9-5566-34D4437AAA7B}"/>
              </a:ext>
            </a:extLst>
          </p:cNvPr>
          <p:cNvSpPr txBox="1"/>
          <p:nvPr/>
        </p:nvSpPr>
        <p:spPr>
          <a:xfrm>
            <a:off x="162595" y="217799"/>
            <a:ext cx="5149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000" b="1" dirty="0"/>
              <a:t>보너스</a:t>
            </a:r>
            <a:r>
              <a:rPr lang="en-US" altLang="ko-KR" sz="2000" b="1" dirty="0"/>
              <a:t>) WHERE</a:t>
            </a:r>
            <a:r>
              <a:rPr lang="ko-KR" altLang="en-US" sz="2000" b="1" dirty="0"/>
              <a:t> 에 </a:t>
            </a:r>
            <a:r>
              <a:rPr lang="ko-KR" altLang="en-US" sz="2000" b="1" dirty="0" err="1"/>
              <a:t>형변환</a:t>
            </a:r>
            <a:r>
              <a:rPr lang="ko-KR" altLang="en-US" sz="2000" b="1" dirty="0"/>
              <a:t> 함수 사용하기</a:t>
            </a:r>
            <a:endParaRPr lang="en-US" altLang="ko-KR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35F12-2C94-3595-8754-76CB007E122F}"/>
              </a:ext>
            </a:extLst>
          </p:cNvPr>
          <p:cNvSpPr txBox="1"/>
          <p:nvPr/>
        </p:nvSpPr>
        <p:spPr>
          <a:xfrm>
            <a:off x="218696" y="1215862"/>
            <a:ext cx="11891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) TB_PRD </a:t>
            </a:r>
            <a:r>
              <a:rPr lang="ko-KR" altLang="en-US" b="1" dirty="0"/>
              <a:t>테이블에서 상품의 등록일시</a:t>
            </a:r>
            <a:r>
              <a:rPr lang="en-US" altLang="ko-KR" b="1" dirty="0"/>
              <a:t>(REG_DATE) </a:t>
            </a:r>
            <a:r>
              <a:rPr lang="ko-KR" altLang="en-US" b="1" dirty="0"/>
              <a:t>가 </a:t>
            </a:r>
            <a:r>
              <a:rPr lang="en-US" altLang="ko-KR" b="1" dirty="0"/>
              <a:t>2023</a:t>
            </a:r>
            <a:r>
              <a:rPr lang="ko-KR" altLang="en-US" b="1" dirty="0"/>
              <a:t>년 </a:t>
            </a:r>
            <a:r>
              <a:rPr lang="en-US" altLang="ko-KR" b="1" dirty="0"/>
              <a:t>5/1 ~ 5/2 </a:t>
            </a:r>
            <a:r>
              <a:rPr lang="ko-KR" altLang="en-US" b="1" dirty="0"/>
              <a:t>일인 대상을 모두 출력하세요</a:t>
            </a:r>
            <a:r>
              <a:rPr lang="en-US" altLang="ko-KR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01094-A2B2-50DD-9590-1EBA4432EBAB}"/>
              </a:ext>
            </a:extLst>
          </p:cNvPr>
          <p:cNvSpPr txBox="1"/>
          <p:nvPr/>
        </p:nvSpPr>
        <p:spPr>
          <a:xfrm>
            <a:off x="351746" y="3540965"/>
            <a:ext cx="468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1. TO_CHAR </a:t>
            </a:r>
            <a:r>
              <a:rPr lang="ko-KR" altLang="en-US" b="1" dirty="0"/>
              <a:t>을 활용한 방법 </a:t>
            </a:r>
            <a:r>
              <a:rPr lang="en-US" altLang="ko-KR" b="1" dirty="0"/>
              <a:t>(</a:t>
            </a:r>
            <a:r>
              <a:rPr lang="ko-KR" altLang="en-US" b="1" dirty="0"/>
              <a:t>편법</a:t>
            </a:r>
            <a:r>
              <a:rPr lang="en-US" altLang="ko-KR" b="1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2A5D8F-CABC-75CC-A46C-5AD3D4A06275}"/>
              </a:ext>
            </a:extLst>
          </p:cNvPr>
          <p:cNvSpPr/>
          <p:nvPr/>
        </p:nvSpPr>
        <p:spPr>
          <a:xfrm>
            <a:off x="9448800" y="1799988"/>
            <a:ext cx="2263487" cy="1176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혼란스러운 사람 윤곽선">
            <a:extLst>
              <a:ext uri="{FF2B5EF4-FFF2-40B4-BE49-F238E27FC236}">
                <a16:creationId xmlns:a16="http://schemas.microsoft.com/office/drawing/2014/main" id="{D57EA4CF-83B7-AAFD-F89B-21B581A2A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7999" y="4791445"/>
            <a:ext cx="1017654" cy="1017654"/>
          </a:xfrm>
          <a:prstGeom prst="rect">
            <a:avLst/>
          </a:prstGeom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F628FB2F-165D-B0D4-7EB5-C8F900576309}"/>
              </a:ext>
            </a:extLst>
          </p:cNvPr>
          <p:cNvSpPr/>
          <p:nvPr/>
        </p:nvSpPr>
        <p:spPr>
          <a:xfrm>
            <a:off x="9065410" y="3728114"/>
            <a:ext cx="2825178" cy="812487"/>
          </a:xfrm>
          <a:prstGeom prst="wedgeRectCallout">
            <a:avLst>
              <a:gd name="adj1" fmla="val 18491"/>
              <a:gd name="adj2" fmla="val 780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WHERE</a:t>
            </a:r>
            <a:r>
              <a:rPr lang="ko-KR" altLang="en-US" sz="1600" b="1" dirty="0"/>
              <a:t> 의 컬럼과 값에도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함수를 사용할 수 있습니다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26936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A529F1-420D-72B9-5566-34D4437AAA7B}"/>
              </a:ext>
            </a:extLst>
          </p:cNvPr>
          <p:cNvSpPr txBox="1"/>
          <p:nvPr/>
        </p:nvSpPr>
        <p:spPr>
          <a:xfrm>
            <a:off x="162595" y="217799"/>
            <a:ext cx="5149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000" b="1" dirty="0"/>
              <a:t>보너스</a:t>
            </a:r>
            <a:r>
              <a:rPr lang="en-US" altLang="ko-KR" sz="2000" b="1" dirty="0"/>
              <a:t>) WHERE</a:t>
            </a:r>
            <a:r>
              <a:rPr lang="ko-KR" altLang="en-US" sz="2000" b="1" dirty="0"/>
              <a:t> 에 </a:t>
            </a:r>
            <a:r>
              <a:rPr lang="ko-KR" altLang="en-US" sz="2000" b="1" dirty="0" err="1"/>
              <a:t>형변환</a:t>
            </a:r>
            <a:r>
              <a:rPr lang="ko-KR" altLang="en-US" sz="2000" b="1" dirty="0"/>
              <a:t> 함수 사용하기</a:t>
            </a:r>
            <a:endParaRPr lang="en-US" altLang="ko-KR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455C9-80EF-A06A-3C9E-F127E633DA85}"/>
              </a:ext>
            </a:extLst>
          </p:cNvPr>
          <p:cNvSpPr txBox="1"/>
          <p:nvPr/>
        </p:nvSpPr>
        <p:spPr>
          <a:xfrm>
            <a:off x="394171" y="3616149"/>
            <a:ext cx="468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2. TO_DATE </a:t>
            </a:r>
            <a:r>
              <a:rPr lang="ko-KR" altLang="en-US" b="1" dirty="0"/>
              <a:t>을 활용한 방법 </a:t>
            </a:r>
            <a:r>
              <a:rPr lang="en-US" altLang="ko-KR" b="1" dirty="0"/>
              <a:t>(</a:t>
            </a:r>
            <a:r>
              <a:rPr lang="ko-KR" altLang="en-US" b="1" dirty="0"/>
              <a:t>정석</a:t>
            </a:r>
            <a:r>
              <a:rPr lang="en-US" altLang="ko-KR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ED97D6-A5B0-A2AD-51B9-A57B87E56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0" y="4193892"/>
            <a:ext cx="9541484" cy="1538472"/>
          </a:xfrm>
          <a:prstGeom prst="rect">
            <a:avLst/>
          </a:prstGeom>
        </p:spPr>
      </p:pic>
      <p:pic>
        <p:nvPicPr>
          <p:cNvPr id="12" name="그래픽 11" descr="혼란스러운 사람 윤곽선">
            <a:extLst>
              <a:ext uri="{FF2B5EF4-FFF2-40B4-BE49-F238E27FC236}">
                <a16:creationId xmlns:a16="http://schemas.microsoft.com/office/drawing/2014/main" id="{9FFE604F-7BF9-85A6-E46D-99A36F776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8626" y="4679480"/>
            <a:ext cx="1017654" cy="1017654"/>
          </a:xfrm>
          <a:prstGeom prst="rect">
            <a:avLst/>
          </a:prstGeom>
        </p:spPr>
      </p:pic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85628118-1AE1-7959-7D2B-16BA9F4606E9}"/>
              </a:ext>
            </a:extLst>
          </p:cNvPr>
          <p:cNvSpPr/>
          <p:nvPr/>
        </p:nvSpPr>
        <p:spPr>
          <a:xfrm>
            <a:off x="9196037" y="3616149"/>
            <a:ext cx="2825178" cy="812487"/>
          </a:xfrm>
          <a:prstGeom prst="wedgeRectCallout">
            <a:avLst>
              <a:gd name="adj1" fmla="val 18491"/>
              <a:gd name="adj2" fmla="val 780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정석은 이 방법입니다</a:t>
            </a:r>
            <a:r>
              <a:rPr lang="en-US" altLang="ko-KR" sz="1600" b="1" dirty="0"/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1DBB26-EC04-6755-007B-000570B31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62" y="1854504"/>
            <a:ext cx="11369426" cy="11219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1FA1AA-8F37-FCBB-44B3-441889813459}"/>
              </a:ext>
            </a:extLst>
          </p:cNvPr>
          <p:cNvSpPr txBox="1"/>
          <p:nvPr/>
        </p:nvSpPr>
        <p:spPr>
          <a:xfrm>
            <a:off x="218696" y="1215862"/>
            <a:ext cx="11891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) TB_PRD </a:t>
            </a:r>
            <a:r>
              <a:rPr lang="ko-KR" altLang="en-US" b="1" dirty="0"/>
              <a:t>테이블에서 상품의 등록일시</a:t>
            </a:r>
            <a:r>
              <a:rPr lang="en-US" altLang="ko-KR" b="1" dirty="0"/>
              <a:t>(REG_DATE) </a:t>
            </a:r>
            <a:r>
              <a:rPr lang="ko-KR" altLang="en-US" b="1" dirty="0"/>
              <a:t>가 </a:t>
            </a:r>
            <a:r>
              <a:rPr lang="en-US" altLang="ko-KR" b="1" dirty="0"/>
              <a:t>2023</a:t>
            </a:r>
            <a:r>
              <a:rPr lang="ko-KR" altLang="en-US" b="1" dirty="0"/>
              <a:t>년 </a:t>
            </a:r>
            <a:r>
              <a:rPr lang="en-US" altLang="ko-KR" b="1" dirty="0"/>
              <a:t>5/1 ~ 5/2 </a:t>
            </a:r>
            <a:r>
              <a:rPr lang="ko-KR" altLang="en-US" b="1" dirty="0"/>
              <a:t>일인 대상을 모두 출력하세요</a:t>
            </a:r>
            <a:r>
              <a:rPr lang="en-US" altLang="ko-KR" b="1" dirty="0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0AB79D-E4F1-0469-F544-1E74C2FCAF96}"/>
              </a:ext>
            </a:extLst>
          </p:cNvPr>
          <p:cNvSpPr/>
          <p:nvPr/>
        </p:nvSpPr>
        <p:spPr>
          <a:xfrm>
            <a:off x="9448800" y="1799988"/>
            <a:ext cx="2263487" cy="1176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398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221D0-4D33-CC7B-F913-007B5F4AB099}"/>
              </a:ext>
            </a:extLst>
          </p:cNvPr>
          <p:cNvSpPr txBox="1"/>
          <p:nvPr/>
        </p:nvSpPr>
        <p:spPr>
          <a:xfrm>
            <a:off x="1093861" y="2259799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1 ) TB_MEMBER </a:t>
            </a:r>
            <a:r>
              <a:rPr lang="ko-KR" altLang="en-US" sz="1600" b="1" dirty="0"/>
              <a:t>테이블에서 </a:t>
            </a:r>
            <a:r>
              <a:rPr lang="en-US" altLang="ko-KR" sz="1600" b="1" dirty="0"/>
              <a:t>JOIN_DY (</a:t>
            </a:r>
            <a:r>
              <a:rPr lang="ko-KR" altLang="en-US" sz="1600" b="1" dirty="0"/>
              <a:t>가입일자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는 문자형 컬럼입니다</a:t>
            </a:r>
            <a:r>
              <a:rPr lang="en-US" altLang="ko-KR" sz="1600" b="1" dirty="0"/>
              <a:t>. </a:t>
            </a:r>
          </a:p>
          <a:p>
            <a:r>
              <a:rPr lang="en-US" altLang="ko-KR" sz="1600" b="1" dirty="0"/>
              <a:t>          LIKE </a:t>
            </a:r>
            <a:r>
              <a:rPr lang="ko-KR" altLang="en-US" sz="1600" b="1" dirty="0"/>
              <a:t>문법을 활용해서 가입을 </a:t>
            </a:r>
            <a:r>
              <a:rPr lang="en-US" altLang="ko-KR" sz="1600" b="1" dirty="0"/>
              <a:t>2023</a:t>
            </a:r>
            <a:r>
              <a:rPr lang="ko-KR" altLang="en-US" sz="1600" b="1" dirty="0"/>
              <a:t>년에 한 대상의 </a:t>
            </a:r>
            <a:r>
              <a:rPr lang="en-US" altLang="ko-KR" sz="1600" b="1" dirty="0"/>
              <a:t>MEMBER_NAME </a:t>
            </a:r>
            <a:r>
              <a:rPr lang="ko-KR" altLang="en-US" sz="1600" b="1" dirty="0"/>
              <a:t>을 출력해주세요</a:t>
            </a:r>
            <a:r>
              <a:rPr lang="en-US" altLang="ko-KR" sz="16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D2DDD-703F-3D52-DD90-C7468624294E}"/>
              </a:ext>
            </a:extLst>
          </p:cNvPr>
          <p:cNvSpPr txBox="1"/>
          <p:nvPr/>
        </p:nvSpPr>
        <p:spPr>
          <a:xfrm>
            <a:off x="1093862" y="4222990"/>
            <a:ext cx="104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2 ) TB_PRD </a:t>
            </a:r>
            <a:r>
              <a:rPr lang="ko-KR" altLang="en-US" sz="1600" b="1" dirty="0"/>
              <a:t>테이블에서 상품을 등록한 시점이 </a:t>
            </a:r>
            <a:r>
              <a:rPr lang="en-US" altLang="ko-KR" sz="1600" b="1" dirty="0"/>
              <a:t>2023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일인 상품들의 </a:t>
            </a:r>
            <a:endParaRPr lang="en-US" altLang="ko-KR" sz="1600" b="1" dirty="0"/>
          </a:p>
          <a:p>
            <a:r>
              <a:rPr lang="en-US" altLang="ko-KR" sz="1600" b="1" dirty="0"/>
              <a:t>          PRD_NAME , PRD_INFO</a:t>
            </a:r>
            <a:r>
              <a:rPr lang="ko-KR" altLang="en-US" sz="1600" b="1" dirty="0"/>
              <a:t>를 출력해주세요</a:t>
            </a:r>
            <a:r>
              <a:rPr lang="en-US" altLang="ko-KR" sz="1600" b="1" dirty="0"/>
              <a:t>. (</a:t>
            </a:r>
            <a:r>
              <a:rPr lang="ko-KR" altLang="en-US" sz="1600" b="1" dirty="0"/>
              <a:t>등록한 시점은 날짜형 컬럼인 </a:t>
            </a:r>
            <a:r>
              <a:rPr lang="en-US" altLang="ko-KR" sz="1600" b="1" dirty="0"/>
              <a:t>REG_DATE </a:t>
            </a:r>
            <a:r>
              <a:rPr lang="ko-KR" altLang="en-US" sz="1600" b="1" dirty="0"/>
              <a:t>로 알 수 있습니다</a:t>
            </a:r>
            <a:r>
              <a:rPr lang="en-US" altLang="ko-KR" sz="1600" b="1" dirty="0"/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942E8-272F-33DB-3F3C-FDA3DFA76A2B}"/>
              </a:ext>
            </a:extLst>
          </p:cNvPr>
          <p:cNvSpPr txBox="1"/>
          <p:nvPr/>
        </p:nvSpPr>
        <p:spPr>
          <a:xfrm>
            <a:off x="632673" y="1056952"/>
            <a:ext cx="4757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문제를 풀어봅시다</a:t>
            </a:r>
            <a:r>
              <a:rPr lang="en-US" altLang="ko-KR" sz="3200" b="1" dirty="0"/>
              <a:t>. (1/2)</a:t>
            </a:r>
            <a:endParaRPr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FE85D-9FE3-F658-55C4-EACCCFC469D9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3B836D-D5EC-EA3E-25F1-3E8A76C3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631" y="2881540"/>
            <a:ext cx="2048161" cy="1162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A7E17C-87C5-1C55-950B-CF7AC8FD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551" y="4881184"/>
            <a:ext cx="7166241" cy="8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221D0-4D33-CC7B-F913-007B5F4AB099}"/>
              </a:ext>
            </a:extLst>
          </p:cNvPr>
          <p:cNvSpPr txBox="1"/>
          <p:nvPr/>
        </p:nvSpPr>
        <p:spPr>
          <a:xfrm>
            <a:off x="1093861" y="1972125"/>
            <a:ext cx="8906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3 ) TB_PRD </a:t>
            </a:r>
            <a:r>
              <a:rPr lang="ko-KR" altLang="en-US" sz="1600" b="1" dirty="0"/>
              <a:t>테이블에서 </a:t>
            </a:r>
            <a:r>
              <a:rPr lang="en-US" altLang="ko-KR" sz="1600" b="1" dirty="0"/>
              <a:t>PRD_TYPE (</a:t>
            </a:r>
            <a:r>
              <a:rPr lang="ko-KR" altLang="en-US" sz="1600" b="1" dirty="0"/>
              <a:t>상품타입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이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주방용품</a:t>
            </a:r>
            <a:r>
              <a:rPr lang="en-US" altLang="ko-KR" sz="1600" b="1" dirty="0"/>
              <a:t>’ </a:t>
            </a:r>
            <a:r>
              <a:rPr lang="ko-KR" altLang="en-US" sz="1600" b="1" dirty="0"/>
              <a:t>이거나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욕실용품</a:t>
            </a:r>
            <a:r>
              <a:rPr lang="en-US" altLang="ko-KR" sz="1600" b="1" dirty="0"/>
              <a:t>＇</a:t>
            </a:r>
            <a:r>
              <a:rPr lang="ko-KR" altLang="en-US" sz="1600" b="1" dirty="0"/>
              <a:t>인 대상의</a:t>
            </a:r>
            <a:endParaRPr lang="en-US" altLang="ko-KR" sz="1600" b="1" dirty="0"/>
          </a:p>
          <a:p>
            <a:r>
              <a:rPr lang="en-US" altLang="ko-KR" sz="1600" b="1" dirty="0"/>
              <a:t>           PRD_NAME , PRD_PRICE </a:t>
            </a:r>
            <a:r>
              <a:rPr lang="ko-KR" altLang="en-US" sz="1600" b="1" dirty="0"/>
              <a:t>를 출력해주세요</a:t>
            </a:r>
            <a:r>
              <a:rPr lang="en-US" altLang="ko-KR" sz="1600" b="1" dirty="0"/>
              <a:t>. (IN </a:t>
            </a:r>
            <a:r>
              <a:rPr lang="ko-KR" altLang="en-US" sz="1600" b="1" dirty="0"/>
              <a:t>연산자를 활용하세요</a:t>
            </a:r>
            <a:r>
              <a:rPr lang="en-US" altLang="ko-KR" sz="1600" b="1" dirty="0"/>
              <a:t>) </a:t>
            </a:r>
            <a:r>
              <a:rPr lang="en-US" altLang="ko-KR" sz="1100" b="1" dirty="0"/>
              <a:t>*</a:t>
            </a:r>
            <a:r>
              <a:rPr lang="ko-KR" altLang="en-US" sz="1100" b="1" dirty="0"/>
              <a:t>출력순서는 상관</a:t>
            </a:r>
            <a:r>
              <a:rPr lang="en-US" altLang="ko-KR" sz="1100" b="1" dirty="0"/>
              <a:t>X</a:t>
            </a:r>
            <a:r>
              <a:rPr lang="en-US" altLang="ko-KR" sz="16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942E8-272F-33DB-3F3C-FDA3DFA76A2B}"/>
              </a:ext>
            </a:extLst>
          </p:cNvPr>
          <p:cNvSpPr txBox="1"/>
          <p:nvPr/>
        </p:nvSpPr>
        <p:spPr>
          <a:xfrm>
            <a:off x="567939" y="1063166"/>
            <a:ext cx="4757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문제를 풀어봅시다</a:t>
            </a:r>
            <a:r>
              <a:rPr lang="en-US" altLang="ko-KR" sz="3200" b="1" dirty="0"/>
              <a:t>. (2/2)</a:t>
            </a:r>
            <a:endParaRPr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FE85D-9FE3-F658-55C4-EACCCFC469D9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FD7FE-C986-6B70-919C-6D876AE34774}"/>
              </a:ext>
            </a:extLst>
          </p:cNvPr>
          <p:cNvSpPr txBox="1"/>
          <p:nvPr/>
        </p:nvSpPr>
        <p:spPr>
          <a:xfrm>
            <a:off x="1093861" y="4625744"/>
            <a:ext cx="8794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4 ) TB_PRD </a:t>
            </a:r>
            <a:r>
              <a:rPr lang="ko-KR" altLang="en-US" sz="1600" b="1" dirty="0"/>
              <a:t>테이블에서 </a:t>
            </a:r>
            <a:r>
              <a:rPr lang="en-US" altLang="ko-KR" sz="1600" b="1" dirty="0"/>
              <a:t>PRD_INFO (</a:t>
            </a:r>
            <a:r>
              <a:rPr lang="ko-KR" altLang="en-US" sz="1600" b="1" dirty="0"/>
              <a:t>상품정보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에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적합한</a:t>
            </a:r>
            <a:r>
              <a:rPr lang="en-US" altLang="ko-KR" sz="1600" b="1" dirty="0"/>
              <a:t>‘ </a:t>
            </a:r>
            <a:r>
              <a:rPr lang="ko-KR" altLang="en-US" sz="1600" b="1" dirty="0"/>
              <a:t>이라는 워드가 들어간 대상의 </a:t>
            </a:r>
            <a:endParaRPr lang="en-US" altLang="ko-KR" sz="1600" b="1" dirty="0"/>
          </a:p>
          <a:p>
            <a:r>
              <a:rPr lang="en-US" altLang="ko-KR" sz="1600" b="1" dirty="0"/>
              <a:t>          </a:t>
            </a:r>
            <a:r>
              <a:rPr lang="ko-KR" altLang="en-US" sz="1600" b="1" dirty="0"/>
              <a:t>모든 컬럼을 출력해주세요</a:t>
            </a:r>
            <a:r>
              <a:rPr lang="en-US" altLang="ko-KR" sz="1600" b="1" dirty="0"/>
              <a:t>. ( LIKE </a:t>
            </a:r>
            <a:r>
              <a:rPr lang="ko-KR" altLang="en-US" sz="1600" b="1" dirty="0"/>
              <a:t>활용 </a:t>
            </a:r>
            <a:r>
              <a:rPr lang="en-US" altLang="ko-KR" sz="1600" b="1" dirty="0"/>
              <a:t>)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16FD19-7E54-56D5-4A7C-A6FF4BD3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840" y="2575318"/>
            <a:ext cx="2211431" cy="17257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23FC5A-A2D4-BE99-6ACD-2484C48B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174" y="5292412"/>
            <a:ext cx="7843935" cy="68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97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B938475-1690-4B48-941E-5811199EA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88" y="3702070"/>
            <a:ext cx="5787353" cy="2913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221D0-4D33-CC7B-F913-007B5F4AB099}"/>
              </a:ext>
            </a:extLst>
          </p:cNvPr>
          <p:cNvSpPr txBox="1"/>
          <p:nvPr/>
        </p:nvSpPr>
        <p:spPr>
          <a:xfrm>
            <a:off x="938352" y="1058908"/>
            <a:ext cx="888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1 ) TB_MEMBER </a:t>
            </a:r>
            <a:r>
              <a:rPr lang="ko-KR" altLang="en-US" sz="1600" b="1" dirty="0"/>
              <a:t>테이블에서 </a:t>
            </a:r>
            <a:r>
              <a:rPr lang="en-US" altLang="ko-KR" sz="1600" b="1" dirty="0"/>
              <a:t>JOIN_DY (</a:t>
            </a:r>
            <a:r>
              <a:rPr lang="ko-KR" altLang="en-US" sz="1600" b="1" dirty="0"/>
              <a:t>가입일자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는 문자형 </a:t>
            </a:r>
            <a:r>
              <a:rPr lang="ko-KR" altLang="en-US" sz="1600" b="1" dirty="0" err="1"/>
              <a:t>자료형입니다</a:t>
            </a:r>
            <a:r>
              <a:rPr lang="en-US" altLang="ko-KR" sz="1600" b="1" dirty="0"/>
              <a:t>. </a:t>
            </a:r>
          </a:p>
          <a:p>
            <a:r>
              <a:rPr lang="en-US" altLang="ko-KR" sz="1600" b="1" dirty="0"/>
              <a:t>          LIKE </a:t>
            </a:r>
            <a:r>
              <a:rPr lang="ko-KR" altLang="en-US" sz="1600" b="1" dirty="0"/>
              <a:t>문법을 활용해서 가입일자가 </a:t>
            </a:r>
            <a:r>
              <a:rPr lang="en-US" altLang="ko-KR" sz="1600" b="1" dirty="0"/>
              <a:t>2023</a:t>
            </a:r>
            <a:r>
              <a:rPr lang="ko-KR" altLang="en-US" sz="1600" b="1" dirty="0"/>
              <a:t>년인 대상의 </a:t>
            </a:r>
            <a:r>
              <a:rPr lang="en-US" altLang="ko-KR" sz="1600" b="1" dirty="0"/>
              <a:t>MEMBER_NAME </a:t>
            </a:r>
            <a:r>
              <a:rPr lang="ko-KR" altLang="en-US" sz="1600" b="1" dirty="0"/>
              <a:t>을 출력해주세요</a:t>
            </a:r>
            <a:r>
              <a:rPr lang="en-US" altLang="ko-KR" sz="16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FE85D-9FE3-F658-55C4-EACCCFC469D9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3B836D-D5EC-EA3E-25F1-3E8A76C3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41" y="1717102"/>
            <a:ext cx="2048161" cy="1162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A7E17C-87C5-1C55-950B-CF7AC8FDF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357" y="3805081"/>
            <a:ext cx="4479890" cy="537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C5DA68-CBF7-AB83-449D-89FA31063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788" y="1745576"/>
            <a:ext cx="3784832" cy="103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EF4BD5-F98A-AA88-7B96-C56771E70750}"/>
              </a:ext>
            </a:extLst>
          </p:cNvPr>
          <p:cNvSpPr txBox="1"/>
          <p:nvPr/>
        </p:nvSpPr>
        <p:spPr>
          <a:xfrm>
            <a:off x="1230006" y="1746128"/>
            <a:ext cx="58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1A808-4583-C888-4086-0EB9A7390B52}"/>
              </a:ext>
            </a:extLst>
          </p:cNvPr>
          <p:cNvSpPr txBox="1"/>
          <p:nvPr/>
        </p:nvSpPr>
        <p:spPr>
          <a:xfrm>
            <a:off x="1230006" y="3702070"/>
            <a:ext cx="58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ED3F71-1C55-43E1-8703-1143A3EB9E5F}"/>
              </a:ext>
            </a:extLst>
          </p:cNvPr>
          <p:cNvSpPr txBox="1"/>
          <p:nvPr/>
        </p:nvSpPr>
        <p:spPr>
          <a:xfrm>
            <a:off x="938352" y="3037884"/>
            <a:ext cx="104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2 ) TB_PRD </a:t>
            </a:r>
            <a:r>
              <a:rPr lang="ko-KR" altLang="en-US" sz="1600" b="1" dirty="0"/>
              <a:t>테이블에서 상품을 등록한 시점이 </a:t>
            </a:r>
            <a:r>
              <a:rPr lang="en-US" altLang="ko-KR" sz="1600" b="1" dirty="0"/>
              <a:t>2023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일인 상품들의 </a:t>
            </a:r>
            <a:endParaRPr lang="en-US" altLang="ko-KR" sz="1600" b="1" dirty="0"/>
          </a:p>
          <a:p>
            <a:r>
              <a:rPr lang="en-US" altLang="ko-KR" sz="1600" b="1" dirty="0"/>
              <a:t>          PRD_NAME , PRD_INFO</a:t>
            </a:r>
            <a:r>
              <a:rPr lang="ko-KR" altLang="en-US" sz="1600" b="1" dirty="0"/>
              <a:t>를 출력해주세요</a:t>
            </a:r>
            <a:r>
              <a:rPr lang="en-US" altLang="ko-KR" sz="1600" b="1" dirty="0"/>
              <a:t>. (</a:t>
            </a:r>
            <a:r>
              <a:rPr lang="ko-KR" altLang="en-US" sz="1600" b="1" dirty="0"/>
              <a:t>등록한 시점은 날짜형 컬럼인 </a:t>
            </a:r>
            <a:r>
              <a:rPr lang="en-US" altLang="ko-KR" sz="1600" b="1" dirty="0"/>
              <a:t>REG_DATE </a:t>
            </a:r>
            <a:r>
              <a:rPr lang="ko-KR" altLang="en-US" sz="1600" b="1" dirty="0"/>
              <a:t>로 알 수 있습니다</a:t>
            </a:r>
            <a:r>
              <a:rPr lang="en-US" altLang="ko-KR" sz="160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84883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221D0-4D33-CC7B-F913-007B5F4AB099}"/>
              </a:ext>
            </a:extLst>
          </p:cNvPr>
          <p:cNvSpPr txBox="1"/>
          <p:nvPr/>
        </p:nvSpPr>
        <p:spPr>
          <a:xfrm>
            <a:off x="829527" y="993667"/>
            <a:ext cx="8906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3 ) TB_PRD </a:t>
            </a:r>
            <a:r>
              <a:rPr lang="ko-KR" altLang="en-US" sz="1600" b="1" dirty="0"/>
              <a:t>테이블에서 </a:t>
            </a:r>
            <a:r>
              <a:rPr lang="en-US" altLang="ko-KR" sz="1600" b="1" dirty="0"/>
              <a:t>PRD_TYPE (</a:t>
            </a:r>
            <a:r>
              <a:rPr lang="ko-KR" altLang="en-US" sz="1600" b="1" dirty="0"/>
              <a:t>상품타입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이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주방용품</a:t>
            </a:r>
            <a:r>
              <a:rPr lang="en-US" altLang="ko-KR" sz="1600" b="1" dirty="0"/>
              <a:t>’ </a:t>
            </a:r>
            <a:r>
              <a:rPr lang="ko-KR" altLang="en-US" sz="1600" b="1" dirty="0"/>
              <a:t>이거나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욕실용품</a:t>
            </a:r>
            <a:r>
              <a:rPr lang="en-US" altLang="ko-KR" sz="1600" b="1" dirty="0"/>
              <a:t>＇</a:t>
            </a:r>
            <a:r>
              <a:rPr lang="ko-KR" altLang="en-US" sz="1600" b="1" dirty="0"/>
              <a:t>인 대상의</a:t>
            </a:r>
            <a:endParaRPr lang="en-US" altLang="ko-KR" sz="1600" b="1" dirty="0"/>
          </a:p>
          <a:p>
            <a:r>
              <a:rPr lang="en-US" altLang="ko-KR" sz="1600" b="1" dirty="0"/>
              <a:t>           PRD_NAME , PRD_PRICE </a:t>
            </a:r>
            <a:r>
              <a:rPr lang="ko-KR" altLang="en-US" sz="1600" b="1" dirty="0"/>
              <a:t>를 출력해주세요</a:t>
            </a:r>
            <a:r>
              <a:rPr lang="en-US" altLang="ko-KR" sz="1600" b="1" dirty="0"/>
              <a:t>. (IN </a:t>
            </a:r>
            <a:r>
              <a:rPr lang="ko-KR" altLang="en-US" sz="1600" b="1" dirty="0"/>
              <a:t>연산자를 활용하세요</a:t>
            </a:r>
            <a:r>
              <a:rPr lang="en-US" altLang="ko-KR" sz="1600" b="1" dirty="0"/>
              <a:t>) </a:t>
            </a:r>
            <a:r>
              <a:rPr lang="en-US" altLang="ko-KR" sz="1100" b="1" dirty="0"/>
              <a:t>*</a:t>
            </a:r>
            <a:r>
              <a:rPr lang="ko-KR" altLang="en-US" sz="1100" b="1" dirty="0"/>
              <a:t>출력순서는 상관</a:t>
            </a:r>
            <a:r>
              <a:rPr lang="en-US" altLang="ko-KR" sz="1100" b="1" dirty="0"/>
              <a:t>X</a:t>
            </a:r>
            <a:r>
              <a:rPr lang="en-US" altLang="ko-KR" sz="16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FE85D-9FE3-F658-55C4-EACCCFC469D9}"/>
              </a:ext>
            </a:extLst>
          </p:cNvPr>
          <p:cNvSpPr txBox="1"/>
          <p:nvPr/>
        </p:nvSpPr>
        <p:spPr>
          <a:xfrm>
            <a:off x="162595" y="217799"/>
            <a:ext cx="514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800" b="1" dirty="0"/>
              <a:t>5. IN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BETWEEN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LIKE</a:t>
            </a:r>
            <a:r>
              <a:rPr lang="ko-KR" altLang="en-US" sz="1800" b="1" dirty="0"/>
              <a:t> 조건 </a:t>
            </a:r>
            <a:r>
              <a:rPr lang="en-US" altLang="ko-KR" sz="1800" b="1" dirty="0"/>
              <a:t>(</a:t>
            </a:r>
            <a:r>
              <a:rPr lang="en-US" altLang="ko-KR" b="1" dirty="0"/>
              <a:t>SQL</a:t>
            </a:r>
            <a:r>
              <a:rPr lang="ko-KR" altLang="en-US" b="1" dirty="0"/>
              <a:t> 연산자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FD7FE-C986-6B70-919C-6D876AE34774}"/>
              </a:ext>
            </a:extLst>
          </p:cNvPr>
          <p:cNvSpPr txBox="1"/>
          <p:nvPr/>
        </p:nvSpPr>
        <p:spPr>
          <a:xfrm>
            <a:off x="829527" y="3775930"/>
            <a:ext cx="8794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</a:t>
            </a:r>
            <a:r>
              <a:rPr lang="en-US" altLang="ko-KR" sz="1600" b="1" dirty="0"/>
              <a:t>4 ) TB_PRD </a:t>
            </a:r>
            <a:r>
              <a:rPr lang="ko-KR" altLang="en-US" sz="1600" b="1" dirty="0"/>
              <a:t>테이블에서 </a:t>
            </a:r>
            <a:r>
              <a:rPr lang="en-US" altLang="ko-KR" sz="1600" b="1" dirty="0"/>
              <a:t>PRD_INFO (</a:t>
            </a:r>
            <a:r>
              <a:rPr lang="ko-KR" altLang="en-US" sz="1600" b="1" dirty="0"/>
              <a:t>상품정보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에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적합한</a:t>
            </a:r>
            <a:r>
              <a:rPr lang="en-US" altLang="ko-KR" sz="1600" b="1" dirty="0"/>
              <a:t>‘ </a:t>
            </a:r>
            <a:r>
              <a:rPr lang="ko-KR" altLang="en-US" sz="1600" b="1" dirty="0"/>
              <a:t>이라는 워드가 들어간 대상의 </a:t>
            </a:r>
            <a:endParaRPr lang="en-US" altLang="ko-KR" sz="1600" b="1" dirty="0"/>
          </a:p>
          <a:p>
            <a:r>
              <a:rPr lang="en-US" altLang="ko-KR" sz="1600" b="1" dirty="0"/>
              <a:t>          </a:t>
            </a:r>
            <a:r>
              <a:rPr lang="ko-KR" altLang="en-US" sz="1600" b="1" dirty="0"/>
              <a:t>모든 컬럼을 출력해주세요</a:t>
            </a:r>
            <a:r>
              <a:rPr lang="en-US" altLang="ko-KR" sz="1600" b="1" dirty="0"/>
              <a:t>. ( LIKE </a:t>
            </a:r>
            <a:r>
              <a:rPr lang="ko-KR" altLang="en-US" sz="1600" b="1" dirty="0"/>
              <a:t>활용 </a:t>
            </a:r>
            <a:r>
              <a:rPr lang="en-US" altLang="ko-KR" sz="1600" b="1" dirty="0"/>
              <a:t>)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16FD19-7E54-56D5-4A7C-A6FF4BD3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962" y="1703217"/>
            <a:ext cx="2211431" cy="17257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23FC5A-A2D4-BE99-6ACD-2484C48B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2" y="5550075"/>
            <a:ext cx="7209451" cy="6285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899CCF-0BC6-0F50-38C0-33C5492A1277}"/>
              </a:ext>
            </a:extLst>
          </p:cNvPr>
          <p:cNvSpPr txBox="1"/>
          <p:nvPr/>
        </p:nvSpPr>
        <p:spPr>
          <a:xfrm>
            <a:off x="1230006" y="1746128"/>
            <a:ext cx="58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D07A3-0766-A110-ECB3-450B7872C404}"/>
              </a:ext>
            </a:extLst>
          </p:cNvPr>
          <p:cNvSpPr txBox="1"/>
          <p:nvPr/>
        </p:nvSpPr>
        <p:spPr>
          <a:xfrm>
            <a:off x="1230006" y="4503329"/>
            <a:ext cx="58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837AF7-AA82-A856-921D-8B8A0BAEA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384" y="1768933"/>
            <a:ext cx="4740441" cy="1335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8872A7-824A-597C-F50D-5A6B0F83A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384" y="4477910"/>
            <a:ext cx="3292571" cy="8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45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DE4362-0127-996F-579E-31FDD86A731D}"/>
              </a:ext>
            </a:extLst>
          </p:cNvPr>
          <p:cNvSpPr txBox="1"/>
          <p:nvPr/>
        </p:nvSpPr>
        <p:spPr>
          <a:xfrm>
            <a:off x="2909274" y="2767280"/>
            <a:ext cx="63734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b="1" dirty="0"/>
              <a:t>WHERE END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1257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A103B86-4062-CD25-C981-1314B33B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13" y="4191969"/>
            <a:ext cx="8790832" cy="2316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3DE9A0-0D36-D729-A364-D7CF03F2DE35}"/>
              </a:ext>
            </a:extLst>
          </p:cNvPr>
          <p:cNvSpPr txBox="1"/>
          <p:nvPr/>
        </p:nvSpPr>
        <p:spPr>
          <a:xfrm>
            <a:off x="7734107" y="4384698"/>
            <a:ext cx="24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X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3FEE978-D339-3C4E-AAC2-4D34AC31E13D}"/>
              </a:ext>
            </a:extLst>
          </p:cNvPr>
          <p:cNvSpPr/>
          <p:nvPr/>
        </p:nvSpPr>
        <p:spPr>
          <a:xfrm>
            <a:off x="7823274" y="5488424"/>
            <a:ext cx="117903" cy="11680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C12EC-6484-9B8F-ADA3-92773DC0534E}"/>
              </a:ext>
            </a:extLst>
          </p:cNvPr>
          <p:cNvSpPr txBox="1"/>
          <p:nvPr/>
        </p:nvSpPr>
        <p:spPr>
          <a:xfrm>
            <a:off x="137045" y="197004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1. WHERE </a:t>
            </a:r>
            <a:r>
              <a:rPr lang="ko-KR" altLang="en-US" sz="1800" b="1" dirty="0"/>
              <a:t>사용 이유와 원리 </a:t>
            </a:r>
            <a:endParaRPr lang="en-US" altLang="ko-KR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EEB48-0038-8FF4-303E-6FE29CA149EC}"/>
              </a:ext>
            </a:extLst>
          </p:cNvPr>
          <p:cNvSpPr txBox="1"/>
          <p:nvPr/>
        </p:nvSpPr>
        <p:spPr>
          <a:xfrm>
            <a:off x="1380701" y="3746241"/>
            <a:ext cx="540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(2) WHERE </a:t>
            </a:r>
            <a:r>
              <a:rPr lang="ko-KR" altLang="en-US" b="1" dirty="0"/>
              <a:t>조건에 부합하는 행</a:t>
            </a:r>
            <a:r>
              <a:rPr lang="en-US" altLang="ko-KR" b="1" dirty="0"/>
              <a:t>(</a:t>
            </a:r>
            <a:r>
              <a:rPr lang="ko-KR" altLang="en-US" b="1" dirty="0" err="1"/>
              <a:t>튜플</a:t>
            </a:r>
            <a:r>
              <a:rPr lang="en-US" altLang="ko-KR" b="1" dirty="0"/>
              <a:t>)</a:t>
            </a:r>
            <a:r>
              <a:rPr lang="ko-KR" altLang="en-US" b="1" dirty="0"/>
              <a:t>을 고릅니다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770E14-119E-661A-E46F-68EADE11FAD6}"/>
              </a:ext>
            </a:extLst>
          </p:cNvPr>
          <p:cNvSpPr txBox="1"/>
          <p:nvPr/>
        </p:nvSpPr>
        <p:spPr>
          <a:xfrm>
            <a:off x="7734107" y="4578457"/>
            <a:ext cx="24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X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BD7B27-459A-5E65-C2D1-0F0E0857644F}"/>
              </a:ext>
            </a:extLst>
          </p:cNvPr>
          <p:cNvSpPr txBox="1"/>
          <p:nvPr/>
        </p:nvSpPr>
        <p:spPr>
          <a:xfrm>
            <a:off x="7734107" y="4772216"/>
            <a:ext cx="24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X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60FE8-A955-1EDA-EF28-C94764DA2042}"/>
              </a:ext>
            </a:extLst>
          </p:cNvPr>
          <p:cNvSpPr txBox="1"/>
          <p:nvPr/>
        </p:nvSpPr>
        <p:spPr>
          <a:xfrm>
            <a:off x="7734107" y="5180885"/>
            <a:ext cx="24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X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F57C6B-5966-17CE-4747-544C8FF73B92}"/>
              </a:ext>
            </a:extLst>
          </p:cNvPr>
          <p:cNvSpPr/>
          <p:nvPr/>
        </p:nvSpPr>
        <p:spPr>
          <a:xfrm>
            <a:off x="7830894" y="5087426"/>
            <a:ext cx="117903" cy="11680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682C1-2140-6558-0CC6-4D72F59C37C9}"/>
              </a:ext>
            </a:extLst>
          </p:cNvPr>
          <p:cNvSpPr txBox="1"/>
          <p:nvPr/>
        </p:nvSpPr>
        <p:spPr>
          <a:xfrm>
            <a:off x="7724664" y="5593459"/>
            <a:ext cx="24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X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8CF704-9719-49C6-AE1A-04356C42DDFB}"/>
              </a:ext>
            </a:extLst>
          </p:cNvPr>
          <p:cNvSpPr txBox="1"/>
          <p:nvPr/>
        </p:nvSpPr>
        <p:spPr>
          <a:xfrm>
            <a:off x="7728474" y="5787218"/>
            <a:ext cx="24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X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4CB9DC-5809-7328-197D-87E5C7C5E5FC}"/>
              </a:ext>
            </a:extLst>
          </p:cNvPr>
          <p:cNvSpPr txBox="1"/>
          <p:nvPr/>
        </p:nvSpPr>
        <p:spPr>
          <a:xfrm>
            <a:off x="7728474" y="5994909"/>
            <a:ext cx="24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X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2A625-26E1-DAC8-694E-277475DC6AE0}"/>
              </a:ext>
            </a:extLst>
          </p:cNvPr>
          <p:cNvSpPr txBox="1"/>
          <p:nvPr/>
        </p:nvSpPr>
        <p:spPr>
          <a:xfrm>
            <a:off x="7728474" y="6188668"/>
            <a:ext cx="24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X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B9F0A5-A647-0690-D2FC-042032E5C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21" y="959869"/>
            <a:ext cx="6094989" cy="2433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4A427B-ADC7-AFB5-A3B0-F450D6514FF2}"/>
              </a:ext>
            </a:extLst>
          </p:cNvPr>
          <p:cNvSpPr/>
          <p:nvPr/>
        </p:nvSpPr>
        <p:spPr>
          <a:xfrm>
            <a:off x="2650309" y="2997784"/>
            <a:ext cx="3364825" cy="361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70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9C12EC-6484-9B8F-ADA3-92773DC0534E}"/>
              </a:ext>
            </a:extLst>
          </p:cNvPr>
          <p:cNvSpPr txBox="1"/>
          <p:nvPr/>
        </p:nvSpPr>
        <p:spPr>
          <a:xfrm>
            <a:off x="137045" y="197004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1. WHERE </a:t>
            </a:r>
            <a:r>
              <a:rPr lang="ko-KR" altLang="en-US" sz="1800" b="1" dirty="0"/>
              <a:t>사용 이유와 원리 </a:t>
            </a:r>
            <a:endParaRPr lang="en-US" altLang="ko-KR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7B267B-6D8C-683E-F695-764226CAE755}"/>
              </a:ext>
            </a:extLst>
          </p:cNvPr>
          <p:cNvSpPr txBox="1"/>
          <p:nvPr/>
        </p:nvSpPr>
        <p:spPr>
          <a:xfrm>
            <a:off x="1685500" y="4237653"/>
            <a:ext cx="5983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(3) SELECT </a:t>
            </a:r>
            <a:r>
              <a:rPr lang="ko-KR" altLang="en-US" sz="1800" b="1" dirty="0"/>
              <a:t>에서 가져오려는 컬럼을 골라 출력합니다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C50A697-E4FF-F9D2-C18B-3AF68844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01" y="4733419"/>
            <a:ext cx="7812648" cy="135737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045BDD-483B-15DD-56D3-8FF869371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704" y="1244083"/>
            <a:ext cx="6094989" cy="2433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3C63463-E3BC-E2E8-91A5-7B37DB17F219}"/>
              </a:ext>
            </a:extLst>
          </p:cNvPr>
          <p:cNvSpPr/>
          <p:nvPr/>
        </p:nvSpPr>
        <p:spPr>
          <a:xfrm>
            <a:off x="2609704" y="1260661"/>
            <a:ext cx="2882916" cy="1706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3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954F743-6BD0-0C11-33CD-334444D66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04" y="5039496"/>
            <a:ext cx="3444440" cy="1234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E418F9-B7CD-5F42-C6EC-EA012C0F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3" y="2599018"/>
            <a:ext cx="3444440" cy="1390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2CAB-1181-EF6A-1BDA-FC43557CE740}"/>
              </a:ext>
            </a:extLst>
          </p:cNvPr>
          <p:cNvSpPr txBox="1"/>
          <p:nvPr/>
        </p:nvSpPr>
        <p:spPr>
          <a:xfrm>
            <a:off x="548844" y="2063848"/>
            <a:ext cx="9685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문제 </a:t>
            </a:r>
            <a:r>
              <a:rPr lang="en-US" altLang="ko-KR" sz="1600" b="1" dirty="0"/>
              <a:t>1) GENDER</a:t>
            </a:r>
            <a:r>
              <a:rPr lang="ko-KR" altLang="en-US" sz="1600" b="1" dirty="0"/>
              <a:t> 가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여</a:t>
            </a:r>
            <a:r>
              <a:rPr lang="en-US" altLang="ko-KR" sz="1600" b="1" dirty="0"/>
              <a:t>’ </a:t>
            </a:r>
            <a:r>
              <a:rPr lang="ko-KR" altLang="en-US" sz="1600" b="1" dirty="0"/>
              <a:t>인 회원들의 정보를 모두 출력해주세요</a:t>
            </a:r>
            <a:r>
              <a:rPr lang="en-US" altLang="ko-KR" sz="1600" b="1" dirty="0"/>
              <a:t>. ( TB_MEMBER </a:t>
            </a:r>
            <a:r>
              <a:rPr lang="ko-KR" altLang="en-US" sz="1600" b="1" dirty="0"/>
              <a:t>테이블 사용 </a:t>
            </a:r>
            <a:r>
              <a:rPr lang="en-US" altLang="ko-KR" sz="1600" b="1" dirty="0"/>
              <a:t>) 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E60E-25A5-E510-00B6-E04337F4BBFE}"/>
              </a:ext>
            </a:extLst>
          </p:cNvPr>
          <p:cNvSpPr txBox="1"/>
          <p:nvPr/>
        </p:nvSpPr>
        <p:spPr>
          <a:xfrm>
            <a:off x="548845" y="4455645"/>
            <a:ext cx="10726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 </a:t>
            </a:r>
            <a:r>
              <a:rPr lang="en-US" altLang="ko-KR" sz="1600" b="1" dirty="0"/>
              <a:t>2) PRD_PRICE (</a:t>
            </a:r>
            <a:r>
              <a:rPr lang="ko-KR" altLang="en-US" sz="1600" b="1" dirty="0"/>
              <a:t>상품가격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이 </a:t>
            </a:r>
            <a:r>
              <a:rPr lang="en-US" altLang="ko-KR" sz="1600" b="1" dirty="0"/>
              <a:t>1,000,000</a:t>
            </a:r>
            <a:r>
              <a:rPr lang="ko-KR" altLang="en-US" sz="1600" b="1" dirty="0"/>
              <a:t>원 이상인 상품의 정보를 모두 출력해주세요</a:t>
            </a:r>
            <a:r>
              <a:rPr lang="en-US" altLang="ko-KR" sz="1600" b="1" dirty="0"/>
              <a:t>. ( TB_PRD </a:t>
            </a:r>
            <a:r>
              <a:rPr lang="ko-KR" altLang="en-US" sz="1600" b="1" dirty="0"/>
              <a:t>테이블 사용 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9D9192-13AC-6489-2C62-AD256D65059C}"/>
              </a:ext>
            </a:extLst>
          </p:cNvPr>
          <p:cNvSpPr txBox="1"/>
          <p:nvPr/>
        </p:nvSpPr>
        <p:spPr>
          <a:xfrm>
            <a:off x="194794" y="166283"/>
            <a:ext cx="2760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>
                <a:solidFill>
                  <a:srgbClr val="FF0000"/>
                </a:solidFill>
              </a:rPr>
              <a:t>비교조건</a:t>
            </a:r>
            <a:r>
              <a:rPr lang="ko-KR" altLang="en-US" sz="1800" b="1" dirty="0"/>
              <a:t> 과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논리조건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E7BF68-10FF-E378-9C33-3280CE992E7C}"/>
              </a:ext>
            </a:extLst>
          </p:cNvPr>
          <p:cNvSpPr txBox="1"/>
          <p:nvPr/>
        </p:nvSpPr>
        <p:spPr>
          <a:xfrm>
            <a:off x="483388" y="1056952"/>
            <a:ext cx="10481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비교 조건은 </a:t>
            </a:r>
            <a:r>
              <a:rPr lang="en-US" altLang="ko-KR" sz="3200" b="1" dirty="0"/>
              <a:t>= , &gt; , &lt;= </a:t>
            </a:r>
            <a:r>
              <a:rPr lang="ko-KR" altLang="en-US" sz="3200" b="1" dirty="0"/>
              <a:t>등으로 비교하는 조건입니다</a:t>
            </a:r>
            <a:r>
              <a:rPr lang="en-US" altLang="ko-KR" sz="3200" b="1" dirty="0"/>
              <a:t>.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2AF0FE-5D28-9CA7-29C1-A520461E1527}"/>
              </a:ext>
            </a:extLst>
          </p:cNvPr>
          <p:cNvSpPr/>
          <p:nvPr/>
        </p:nvSpPr>
        <p:spPr>
          <a:xfrm>
            <a:off x="1760794" y="3495085"/>
            <a:ext cx="2275840" cy="427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844-34DF-8FDD-7962-BC4224FCCBFE}"/>
              </a:ext>
            </a:extLst>
          </p:cNvPr>
          <p:cNvSpPr txBox="1"/>
          <p:nvPr/>
        </p:nvSpPr>
        <p:spPr>
          <a:xfrm>
            <a:off x="3300569" y="3185154"/>
            <a:ext cx="1099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동등조건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1E9B75-FF06-A368-7E29-20593A13D717}"/>
              </a:ext>
            </a:extLst>
          </p:cNvPr>
          <p:cNvSpPr/>
          <p:nvPr/>
        </p:nvSpPr>
        <p:spPr>
          <a:xfrm>
            <a:off x="1656632" y="5823406"/>
            <a:ext cx="2380002" cy="427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B2DDC3-E4DF-3C84-D865-BFF869CEF98A}"/>
              </a:ext>
            </a:extLst>
          </p:cNvPr>
          <p:cNvSpPr txBox="1"/>
          <p:nvPr/>
        </p:nvSpPr>
        <p:spPr>
          <a:xfrm>
            <a:off x="3192920" y="5563681"/>
            <a:ext cx="947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/>
              <a:t>비동등조건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CBCB53-315C-41BF-89B8-3146F575A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610" y="2782121"/>
            <a:ext cx="7091505" cy="11577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DA04C6A-6324-5EA9-70FF-BF9556D8A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343" y="5058942"/>
            <a:ext cx="7693141" cy="12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112CAB-1181-EF6A-1BDA-FC43557CE740}"/>
              </a:ext>
            </a:extLst>
          </p:cNvPr>
          <p:cNvSpPr txBox="1"/>
          <p:nvPr/>
        </p:nvSpPr>
        <p:spPr>
          <a:xfrm>
            <a:off x="903130" y="2241630"/>
            <a:ext cx="10084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(1) TB_GRADE (</a:t>
            </a:r>
            <a:r>
              <a:rPr lang="ko-KR" altLang="en-US" sz="1400" b="1" dirty="0"/>
              <a:t>등급 테이블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GRADE_CD (</a:t>
            </a:r>
            <a:r>
              <a:rPr lang="ko-KR" altLang="en-US" sz="1400" b="1" dirty="0"/>
              <a:t>등급코드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4 </a:t>
            </a:r>
            <a:r>
              <a:rPr lang="ko-KR" altLang="en-US" sz="1400" b="1" dirty="0"/>
              <a:t>이상인 대상의 </a:t>
            </a:r>
            <a:r>
              <a:rPr lang="en-US" altLang="ko-KR" sz="1400" b="1" dirty="0"/>
              <a:t>GRADE_NAME (</a:t>
            </a:r>
            <a:r>
              <a:rPr lang="ko-KR" altLang="en-US" sz="1400" b="1" dirty="0"/>
              <a:t>등급이름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을 출력해주세요</a:t>
            </a:r>
            <a:r>
              <a:rPr lang="en-US" altLang="ko-KR" sz="1400" b="1" dirty="0"/>
              <a:t>.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ECBEF-FDC1-5558-FBBD-474D16EE1BFD}"/>
              </a:ext>
            </a:extLst>
          </p:cNvPr>
          <p:cNvSpPr txBox="1"/>
          <p:nvPr/>
        </p:nvSpPr>
        <p:spPr>
          <a:xfrm>
            <a:off x="903130" y="3711344"/>
            <a:ext cx="8081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(2) TB_MEMBER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MEMBER_NAME</a:t>
            </a:r>
            <a:r>
              <a:rPr lang="ko-KR" altLang="en-US" sz="1400" b="1" dirty="0"/>
              <a:t> 이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사용자</a:t>
            </a:r>
            <a:r>
              <a:rPr lang="en-US" altLang="ko-KR" sz="1400" b="1" dirty="0"/>
              <a:t>D’ </a:t>
            </a:r>
            <a:r>
              <a:rPr lang="ko-KR" altLang="en-US" sz="1400" b="1" dirty="0"/>
              <a:t>인 대상의 모든 정보를 출력해주세요</a:t>
            </a:r>
            <a:r>
              <a:rPr lang="en-US" altLang="ko-KR" sz="1400" b="1" dirty="0"/>
              <a:t>.</a:t>
            </a:r>
            <a:endParaRPr lang="ko-KR" altLang="en-US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33BB9-BFA6-0F66-5555-F016B1D9036A}"/>
              </a:ext>
            </a:extLst>
          </p:cNvPr>
          <p:cNvSpPr txBox="1"/>
          <p:nvPr/>
        </p:nvSpPr>
        <p:spPr>
          <a:xfrm>
            <a:off x="903130" y="5181058"/>
            <a:ext cx="1003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(3) TB_MEMBER_TEL (</a:t>
            </a:r>
            <a:r>
              <a:rPr lang="ko-KR" altLang="en-US" sz="1400" b="1" dirty="0"/>
              <a:t>회원연락처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테이블에서 </a:t>
            </a:r>
            <a:r>
              <a:rPr lang="en-US" altLang="ko-KR" sz="1400" b="1" dirty="0"/>
              <a:t>TEL_DV_CD(</a:t>
            </a:r>
            <a:r>
              <a:rPr lang="ko-KR" altLang="en-US" sz="1400" b="1" dirty="0"/>
              <a:t>구분코드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집</a:t>
            </a:r>
            <a:r>
              <a:rPr lang="en-US" altLang="ko-KR" sz="1400" b="1" dirty="0"/>
              <a:t>’ </a:t>
            </a:r>
            <a:r>
              <a:rPr lang="ko-KR" altLang="en-US" sz="1400" b="1" dirty="0"/>
              <a:t>인 대상의 모든 정보를 출력해주세요</a:t>
            </a:r>
            <a:r>
              <a:rPr lang="en-US" altLang="ko-KR" sz="1400" b="1" dirty="0"/>
              <a:t>.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811C3-8471-167F-91A2-7E8B9BCB7316}"/>
              </a:ext>
            </a:extLst>
          </p:cNvPr>
          <p:cNvSpPr txBox="1"/>
          <p:nvPr/>
        </p:nvSpPr>
        <p:spPr>
          <a:xfrm>
            <a:off x="194794" y="166283"/>
            <a:ext cx="302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/>
              <a:t>2. </a:t>
            </a:r>
            <a:r>
              <a:rPr lang="ko-KR" altLang="en-US" sz="1800" b="1" dirty="0">
                <a:solidFill>
                  <a:srgbClr val="FF0000"/>
                </a:solidFill>
              </a:rPr>
              <a:t>비교조건</a:t>
            </a:r>
            <a:r>
              <a:rPr lang="ko-KR" altLang="en-US" sz="1800" b="1" dirty="0"/>
              <a:t> 과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논리조건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44B7E-9D89-8D37-1E5F-65CCF7FDD9EC}"/>
              </a:ext>
            </a:extLst>
          </p:cNvPr>
          <p:cNvSpPr txBox="1"/>
          <p:nvPr/>
        </p:nvSpPr>
        <p:spPr>
          <a:xfrm>
            <a:off x="632674" y="1056952"/>
            <a:ext cx="10481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문제를 풀어봅시다</a:t>
            </a:r>
            <a:r>
              <a:rPr lang="en-US" altLang="ko-KR" sz="3200" b="1" dirty="0"/>
              <a:t>. ( 1 / 2 )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0EDC51-503B-D74E-AB38-2EE1474C7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67" y="2556913"/>
            <a:ext cx="1422528" cy="9409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D7D4D7-52C8-4777-C527-8E3090070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67" y="4059869"/>
            <a:ext cx="9893133" cy="5999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D302A3-ECA8-5258-3DD2-4A681E369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667" y="5592533"/>
            <a:ext cx="3939373" cy="8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4026</TotalTime>
  <Words>2677</Words>
  <Application>Microsoft Office PowerPoint</Application>
  <PresentationFormat>와이드스크린</PresentationFormat>
  <Paragraphs>303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맑은 고딕</vt:lpstr>
      <vt:lpstr>Arial</vt:lpstr>
      <vt:lpstr>Wingdings</vt:lpstr>
      <vt:lpstr>Office 테마</vt:lpstr>
      <vt:lpstr>WHERE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 문제를 풀어봅시다</vt:lpstr>
      <vt:lpstr>IN 문제를 풀어봅시다(답)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</dc:title>
  <dc:creator>강 태우</dc:creator>
  <cp:lastModifiedBy>강 태우</cp:lastModifiedBy>
  <cp:revision>171</cp:revision>
  <dcterms:created xsi:type="dcterms:W3CDTF">2022-11-08T09:20:51Z</dcterms:created>
  <dcterms:modified xsi:type="dcterms:W3CDTF">2023-05-09T03:57:44Z</dcterms:modified>
</cp:coreProperties>
</file>